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Lst>
  <p:notesMasterIdLst>
    <p:notesMasterId r:id="rId17"/>
  </p:notesMasterIdLst>
  <p:handoutMasterIdLst>
    <p:handoutMasterId r:id="rId18"/>
  </p:handoutMasterIdLst>
  <p:sldIdLst>
    <p:sldId id="256" r:id="rId2"/>
    <p:sldId id="270" r:id="rId3"/>
    <p:sldId id="257" r:id="rId4"/>
    <p:sldId id="258" r:id="rId5"/>
    <p:sldId id="268" r:id="rId6"/>
    <p:sldId id="260" r:id="rId7"/>
    <p:sldId id="261" r:id="rId8"/>
    <p:sldId id="262" r:id="rId9"/>
    <p:sldId id="263" r:id="rId10"/>
    <p:sldId id="265" r:id="rId11"/>
    <p:sldId id="271" r:id="rId12"/>
    <p:sldId id="273" r:id="rId13"/>
    <p:sldId id="259" r:id="rId14"/>
    <p:sldId id="269" r:id="rId15"/>
    <p:sldId id="272" r:id="rId16"/>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0504" autoAdjust="0"/>
  </p:normalViewPr>
  <p:slideViewPr>
    <p:cSldViewPr>
      <p:cViewPr>
        <p:scale>
          <a:sx n="59" d="100"/>
          <a:sy n="59" d="100"/>
        </p:scale>
        <p:origin x="-2208" y="-5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EAD9F130-694A-0945-830F-7F9D533C28BC}" type="datetimeFigureOut">
              <a:rPr lang="fr-FR" smtClean="0"/>
              <a:pPr/>
              <a:t>16/12/2013</a:t>
            </a:fld>
            <a:endParaRPr lang="en-GB"/>
          </a:p>
        </p:txBody>
      </p:sp>
      <p:sp>
        <p:nvSpPr>
          <p:cNvPr id="4" name="Espace réservé du pied de page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F3C0FA73-F543-0440-B826-38D6FA9A882A}" type="slidenum">
              <a:rPr lang="en-GB" smtClean="0"/>
              <a:pPr/>
              <a:t>‹N°›</a:t>
            </a:fld>
            <a:endParaRPr lang="en-GB"/>
          </a:p>
        </p:txBody>
      </p:sp>
    </p:spTree>
    <p:extLst>
      <p:ext uri="{BB962C8B-B14F-4D97-AF65-F5344CB8AC3E}">
        <p14:creationId xmlns:p14="http://schemas.microsoft.com/office/powerpoint/2010/main" val="38691451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5C0B1CA8-81EB-45CF-BA63-5DA63BD26A13}" type="datetimeFigureOut">
              <a:rPr lang="en-GB" smtClean="0"/>
              <a:pPr/>
              <a:t>16/12/2013</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D9EDAA03-46A0-48F2-9D2D-D7C181F3F77C}" type="slidenum">
              <a:rPr lang="en-GB" smtClean="0"/>
              <a:pPr/>
              <a:t>‹N°›</a:t>
            </a:fld>
            <a:endParaRPr lang="en-GB"/>
          </a:p>
        </p:txBody>
      </p:sp>
    </p:spTree>
    <p:extLst>
      <p:ext uri="{BB962C8B-B14F-4D97-AF65-F5344CB8AC3E}">
        <p14:creationId xmlns:p14="http://schemas.microsoft.com/office/powerpoint/2010/main" val="177953829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9EDAA03-46A0-48F2-9D2D-D7C181F3F77C}" type="slidenum">
              <a:rPr lang="en-GB" smtClean="0"/>
              <a:pPr/>
              <a:t>1</a:t>
            </a:fld>
            <a:endParaRPr lang="en-GB" dirty="0"/>
          </a:p>
        </p:txBody>
      </p:sp>
    </p:spTree>
    <p:extLst>
      <p:ext uri="{BB962C8B-B14F-4D97-AF65-F5344CB8AC3E}">
        <p14:creationId xmlns:p14="http://schemas.microsoft.com/office/powerpoint/2010/main" val="827752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9EDAA03-46A0-48F2-9D2D-D7C181F3F77C}" type="slidenum">
              <a:rPr lang="en-GB" smtClean="0"/>
              <a:pPr/>
              <a:t>10</a:t>
            </a:fld>
            <a:endParaRPr lang="en-GB"/>
          </a:p>
        </p:txBody>
      </p:sp>
    </p:spTree>
    <p:extLst>
      <p:ext uri="{BB962C8B-B14F-4D97-AF65-F5344CB8AC3E}">
        <p14:creationId xmlns:p14="http://schemas.microsoft.com/office/powerpoint/2010/main" val="365669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9EDAA03-46A0-48F2-9D2D-D7C181F3F77C}" type="slidenum">
              <a:rPr lang="en-GB" smtClean="0"/>
              <a:pPr/>
              <a:t>11</a:t>
            </a:fld>
            <a:endParaRPr lang="en-GB"/>
          </a:p>
        </p:txBody>
      </p:sp>
    </p:spTree>
    <p:extLst>
      <p:ext uri="{BB962C8B-B14F-4D97-AF65-F5344CB8AC3E}">
        <p14:creationId xmlns:p14="http://schemas.microsoft.com/office/powerpoint/2010/main" val="365669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9EDAA03-46A0-48F2-9D2D-D7C181F3F77C}" type="slidenum">
              <a:rPr lang="en-GB" smtClean="0"/>
              <a:pPr/>
              <a:t>13</a:t>
            </a:fld>
            <a:endParaRPr lang="en-GB"/>
          </a:p>
        </p:txBody>
      </p:sp>
    </p:spTree>
    <p:extLst>
      <p:ext uri="{BB962C8B-B14F-4D97-AF65-F5344CB8AC3E}">
        <p14:creationId xmlns:p14="http://schemas.microsoft.com/office/powerpoint/2010/main" val="3270727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10"/>
          </p:nvPr>
        </p:nvSpPr>
        <p:spPr/>
        <p:txBody>
          <a:bodyPr/>
          <a:lstStyle/>
          <a:p>
            <a:fld id="{D9EDAA03-46A0-48F2-9D2D-D7C181F3F77C}" type="slidenum">
              <a:rPr lang="en-GB" smtClean="0"/>
              <a:pPr/>
              <a:t>14</a:t>
            </a:fld>
            <a:endParaRPr lang="en-GB"/>
          </a:p>
        </p:txBody>
      </p:sp>
    </p:spTree>
    <p:extLst>
      <p:ext uri="{BB962C8B-B14F-4D97-AF65-F5344CB8AC3E}">
        <p14:creationId xmlns:p14="http://schemas.microsoft.com/office/powerpoint/2010/main" val="18307948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9EDAA03-46A0-48F2-9D2D-D7C181F3F77C}" type="slidenum">
              <a:rPr lang="en-GB" smtClean="0"/>
              <a:pPr/>
              <a:t>15</a:t>
            </a:fld>
            <a:endParaRPr lang="en-GB"/>
          </a:p>
        </p:txBody>
      </p:sp>
    </p:spTree>
    <p:extLst>
      <p:ext uri="{BB962C8B-B14F-4D97-AF65-F5344CB8AC3E}">
        <p14:creationId xmlns:p14="http://schemas.microsoft.com/office/powerpoint/2010/main" val="365669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err="1" smtClean="0"/>
              <a:t>Ils</a:t>
            </a:r>
            <a:r>
              <a:rPr lang="en-GB" baseline="0" dirty="0" smtClean="0"/>
              <a:t> se </a:t>
            </a:r>
            <a:r>
              <a:rPr lang="en-GB" baseline="0" dirty="0" err="1" smtClean="0"/>
              <a:t>mettent</a:t>
            </a:r>
            <a:r>
              <a:rPr lang="en-GB" baseline="0" dirty="0" smtClean="0"/>
              <a:t> en </a:t>
            </a:r>
            <a:r>
              <a:rPr lang="en-GB" baseline="0" dirty="0" err="1" smtClean="0"/>
              <a:t>groupes</a:t>
            </a:r>
            <a:r>
              <a:rPr lang="en-GB" baseline="0" dirty="0" smtClean="0"/>
              <a:t> de 4 -5</a:t>
            </a:r>
          </a:p>
          <a:p>
            <a:r>
              <a:rPr lang="en-GB" dirty="0" smtClean="0"/>
              <a:t>One or two group report</a:t>
            </a:r>
            <a:endParaRPr lang="en-GB" dirty="0"/>
          </a:p>
        </p:txBody>
      </p:sp>
      <p:sp>
        <p:nvSpPr>
          <p:cNvPr id="4" name="Espace réservé du numéro de diapositive 3"/>
          <p:cNvSpPr>
            <a:spLocks noGrp="1"/>
          </p:cNvSpPr>
          <p:nvPr>
            <p:ph type="sldNum" sz="quarter" idx="10"/>
          </p:nvPr>
        </p:nvSpPr>
        <p:spPr/>
        <p:txBody>
          <a:bodyPr/>
          <a:lstStyle/>
          <a:p>
            <a:fld id="{D9EDAA03-46A0-48F2-9D2D-D7C181F3F77C}" type="slidenum">
              <a:rPr lang="en-GB" smtClean="0"/>
              <a:pPr/>
              <a:t>2</a:t>
            </a:fld>
            <a:endParaRPr lang="en-GB"/>
          </a:p>
        </p:txBody>
      </p:sp>
    </p:spTree>
    <p:extLst>
      <p:ext uri="{BB962C8B-B14F-4D97-AF65-F5344CB8AC3E}">
        <p14:creationId xmlns:p14="http://schemas.microsoft.com/office/powerpoint/2010/main" val="180261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Au </a:t>
            </a:r>
            <a:r>
              <a:rPr lang="en-GB" dirty="0" err="1" smtClean="0"/>
              <a:t>Royaume-Uni</a:t>
            </a:r>
            <a:r>
              <a:rPr lang="en-GB" dirty="0" smtClean="0"/>
              <a:t>, le  </a:t>
            </a:r>
            <a:r>
              <a:rPr lang="en-GB" dirty="0" err="1" smtClean="0"/>
              <a:t>terme</a:t>
            </a:r>
            <a:r>
              <a:rPr lang="en-GB" dirty="0" smtClean="0"/>
              <a:t> “</a:t>
            </a:r>
            <a:r>
              <a:rPr lang="en-GB" dirty="0" err="1" smtClean="0"/>
              <a:t>numeracie</a:t>
            </a:r>
            <a:r>
              <a:rPr lang="en-GB" dirty="0" smtClean="0"/>
              <a:t>” a </a:t>
            </a:r>
            <a:r>
              <a:rPr lang="en-GB" dirty="0" err="1" smtClean="0"/>
              <a:t>été</a:t>
            </a:r>
            <a:r>
              <a:rPr lang="en-GB" dirty="0" smtClean="0"/>
              <a:t> </a:t>
            </a:r>
            <a:r>
              <a:rPr lang="en-GB" dirty="0" err="1" smtClean="0"/>
              <a:t>introduit</a:t>
            </a:r>
            <a:r>
              <a:rPr lang="en-GB" dirty="0" smtClean="0"/>
              <a:t> en 1959 </a:t>
            </a:r>
            <a:r>
              <a:rPr lang="en-GB" dirty="0" err="1" smtClean="0"/>
              <a:t>dans</a:t>
            </a:r>
            <a:r>
              <a:rPr lang="en-GB" dirty="0" smtClean="0"/>
              <a:t> le rapport </a:t>
            </a:r>
            <a:r>
              <a:rPr lang="en-GB" dirty="0" err="1" smtClean="0"/>
              <a:t>Crowther</a:t>
            </a:r>
            <a:r>
              <a:rPr lang="en-GB" dirty="0" smtClean="0"/>
              <a:t>, un rapport </a:t>
            </a:r>
            <a:r>
              <a:rPr lang="en-GB" dirty="0" err="1" smtClean="0"/>
              <a:t>publié</a:t>
            </a:r>
            <a:r>
              <a:rPr lang="en-GB" dirty="0" smtClean="0"/>
              <a:t> par le </a:t>
            </a:r>
            <a:r>
              <a:rPr lang="en-GB" dirty="0" err="1" smtClean="0"/>
              <a:t>Conseil</a:t>
            </a:r>
            <a:r>
              <a:rPr lang="en-GB" dirty="0" smtClean="0"/>
              <a:t> </a:t>
            </a:r>
            <a:r>
              <a:rPr lang="en-GB" dirty="0" err="1" smtClean="0"/>
              <a:t>consultatif</a:t>
            </a:r>
            <a:r>
              <a:rPr lang="en-GB" dirty="0" smtClean="0"/>
              <a:t> central de </a:t>
            </a:r>
            <a:r>
              <a:rPr lang="en-GB" dirty="0" err="1" smtClean="0"/>
              <a:t>l'éducation</a:t>
            </a:r>
            <a:r>
              <a:rPr lang="en-GB" dirty="0" smtClean="0"/>
              <a:t> en </a:t>
            </a:r>
            <a:r>
              <a:rPr lang="en-GB" dirty="0" err="1" smtClean="0"/>
              <a:t>mettant</a:t>
            </a:r>
            <a:r>
              <a:rPr lang="en-GB" dirty="0" smtClean="0"/>
              <a:t> </a:t>
            </a:r>
            <a:r>
              <a:rPr lang="en-GB" dirty="0" err="1" smtClean="0"/>
              <a:t>l'accent</a:t>
            </a:r>
            <a:r>
              <a:rPr lang="en-GB" dirty="0" smtClean="0"/>
              <a:t> </a:t>
            </a:r>
            <a:r>
              <a:rPr lang="en-GB" dirty="0" err="1" smtClean="0"/>
              <a:t>sur</a:t>
            </a:r>
            <a:r>
              <a:rPr lang="en-GB" dirty="0" smtClean="0"/>
              <a:t> ​​</a:t>
            </a:r>
            <a:r>
              <a:rPr lang="en-GB" dirty="0" err="1" smtClean="0"/>
              <a:t>l'importance</a:t>
            </a:r>
            <a:r>
              <a:rPr lang="en-GB" dirty="0" smtClean="0"/>
              <a:t> des </a:t>
            </a:r>
            <a:r>
              <a:rPr lang="en-GB" dirty="0" err="1" smtClean="0"/>
              <a:t>mathématiques</a:t>
            </a:r>
            <a:r>
              <a:rPr lang="en-GB" dirty="0" smtClean="0"/>
              <a:t> de base pour </a:t>
            </a:r>
            <a:r>
              <a:rPr lang="en-GB" dirty="0" err="1" smtClean="0"/>
              <a:t>tous</a:t>
            </a:r>
            <a:r>
              <a:rPr lang="en-GB" dirty="0" smtClean="0"/>
              <a:t> les </a:t>
            </a:r>
            <a:r>
              <a:rPr lang="en-GB" dirty="0" err="1" smtClean="0"/>
              <a:t>élèves</a:t>
            </a:r>
            <a:r>
              <a:rPr lang="en-GB" dirty="0" smtClean="0"/>
              <a:t> des </a:t>
            </a:r>
            <a:r>
              <a:rPr lang="en-GB" dirty="0" err="1" smtClean="0"/>
              <a:t>écoles</a:t>
            </a:r>
            <a:r>
              <a:rPr lang="en-GB" dirty="0" smtClean="0"/>
              <a:t> </a:t>
            </a:r>
            <a:r>
              <a:rPr lang="en-GB" dirty="0" err="1" smtClean="0"/>
              <a:t>primaires</a:t>
            </a:r>
            <a:r>
              <a:rPr lang="en-GB" dirty="0" smtClean="0"/>
              <a:t> et </a:t>
            </a:r>
            <a:r>
              <a:rPr lang="en-GB" dirty="0" err="1" smtClean="0"/>
              <a:t>secondaires</a:t>
            </a:r>
            <a:r>
              <a:rPr lang="en-GB" dirty="0" smtClean="0"/>
              <a:t> </a:t>
            </a:r>
            <a:r>
              <a:rPr lang="en-GB" dirty="0" err="1" smtClean="0"/>
              <a:t>dans</a:t>
            </a:r>
            <a:r>
              <a:rPr lang="en-GB" dirty="0" smtClean="0"/>
              <a:t> </a:t>
            </a:r>
            <a:r>
              <a:rPr lang="en-GB" dirty="0" err="1" smtClean="0"/>
              <a:t>toutes</a:t>
            </a:r>
            <a:r>
              <a:rPr lang="en-GB" dirty="0" smtClean="0"/>
              <a:t> les </a:t>
            </a:r>
            <a:r>
              <a:rPr lang="en-GB" dirty="0" err="1" smtClean="0"/>
              <a:t>matières</a:t>
            </a:r>
            <a:r>
              <a:rPr lang="en-GB" dirty="0" smtClean="0"/>
              <a:t>. Le rapport Cockcroft en 1982, </a:t>
            </a:r>
            <a:r>
              <a:rPr lang="en-GB" dirty="0" err="1" smtClean="0"/>
              <a:t>est</a:t>
            </a:r>
            <a:r>
              <a:rPr lang="en-GB" dirty="0" smtClean="0"/>
              <a:t> </a:t>
            </a:r>
            <a:r>
              <a:rPr lang="en-GB" dirty="0" err="1" smtClean="0"/>
              <a:t>allé</a:t>
            </a:r>
            <a:r>
              <a:rPr lang="en-GB" dirty="0" smtClean="0"/>
              <a:t> un </a:t>
            </a:r>
            <a:r>
              <a:rPr lang="en-GB" dirty="0" err="1" smtClean="0"/>
              <a:t>peu</a:t>
            </a:r>
            <a:r>
              <a:rPr lang="en-GB" dirty="0" smtClean="0"/>
              <a:t> plus loin, en </a:t>
            </a:r>
            <a:r>
              <a:rPr lang="en-GB" dirty="0" err="1" smtClean="0"/>
              <a:t>particulier</a:t>
            </a:r>
            <a:r>
              <a:rPr lang="en-GB" dirty="0" smtClean="0"/>
              <a:t> </a:t>
            </a:r>
            <a:r>
              <a:rPr lang="en-GB" dirty="0" err="1" smtClean="0"/>
              <a:t>l'objectif</a:t>
            </a:r>
            <a:r>
              <a:rPr lang="en-GB" dirty="0" smtClean="0"/>
              <a:t> pour les </a:t>
            </a:r>
            <a:r>
              <a:rPr lang="en-GB" dirty="0" err="1" smtClean="0"/>
              <a:t>adultes</a:t>
            </a:r>
            <a:r>
              <a:rPr lang="en-GB" dirty="0" smtClean="0"/>
              <a:t> </a:t>
            </a:r>
            <a:r>
              <a:rPr lang="en-GB" dirty="0" err="1" smtClean="0"/>
              <a:t>à</a:t>
            </a:r>
            <a:r>
              <a:rPr lang="en-GB" dirty="0" smtClean="0"/>
              <a:t> faire face en </a:t>
            </a:r>
            <a:r>
              <a:rPr lang="en-GB" dirty="0" err="1" smtClean="0"/>
              <a:t>toute</a:t>
            </a:r>
            <a:r>
              <a:rPr lang="en-GB" dirty="0" smtClean="0"/>
              <a:t> </a:t>
            </a:r>
            <a:r>
              <a:rPr lang="en-GB" dirty="0" err="1" smtClean="0"/>
              <a:t>confiance</a:t>
            </a:r>
            <a:r>
              <a:rPr lang="en-GB" dirty="0" smtClean="0"/>
              <a:t> aux </a:t>
            </a:r>
            <a:r>
              <a:rPr lang="en-GB" dirty="0" err="1" smtClean="0"/>
              <a:t>mathématiques</a:t>
            </a:r>
            <a:endParaRPr lang="en-GB" dirty="0" smtClean="0"/>
          </a:p>
          <a:p>
            <a:endParaRPr lang="en-GB" dirty="0" smtClean="0"/>
          </a:p>
          <a:p>
            <a:r>
              <a:rPr lang="en-GB" dirty="0" smtClean="0"/>
              <a:t>In the UK, the term numeracy was introduced in 1959 in the </a:t>
            </a:r>
            <a:r>
              <a:rPr lang="en-GB" dirty="0" err="1" smtClean="0"/>
              <a:t>Crowther</a:t>
            </a:r>
            <a:r>
              <a:rPr lang="en-GB" baseline="0" dirty="0" smtClean="0"/>
              <a:t> report, a report by the central advisory council for education with the emphasis on the importance of basic mathematics for all pupils in primary and secondary schools across all subjects.  The Cockcroft report in 1982 went a bit further than that, in particularly the aim for adults to cope confidently with mathematics</a:t>
            </a:r>
          </a:p>
        </p:txBody>
      </p:sp>
      <p:sp>
        <p:nvSpPr>
          <p:cNvPr id="4" name="Slide Number Placeholder 3"/>
          <p:cNvSpPr>
            <a:spLocks noGrp="1"/>
          </p:cNvSpPr>
          <p:nvPr>
            <p:ph type="sldNum" sz="quarter" idx="10"/>
          </p:nvPr>
        </p:nvSpPr>
        <p:spPr/>
        <p:txBody>
          <a:bodyPr/>
          <a:lstStyle/>
          <a:p>
            <a:fld id="{D9EDAA03-46A0-48F2-9D2D-D7C181F3F77C}" type="slidenum">
              <a:rPr lang="en-GB" smtClean="0"/>
              <a:pPr/>
              <a:t>3</a:t>
            </a:fld>
            <a:endParaRPr lang="en-GB"/>
          </a:p>
        </p:txBody>
      </p:sp>
    </p:spTree>
    <p:extLst>
      <p:ext uri="{BB962C8B-B14F-4D97-AF65-F5344CB8AC3E}">
        <p14:creationId xmlns:p14="http://schemas.microsoft.com/office/powerpoint/2010/main" val="2932895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fr-BE" noProof="0" dirty="0" smtClean="0"/>
              <a:t>Depuis, il </a:t>
            </a:r>
            <a:r>
              <a:rPr lang="fr-BE" noProof="0" dirty="0" err="1" smtClean="0"/>
              <a:t>ya</a:t>
            </a:r>
            <a:r>
              <a:rPr lang="fr-BE" noProof="0" dirty="0" smtClean="0"/>
              <a:t> eu beaucoup d'initiatives au Royaume-Uni pour améliorer l’usage mathématiques à travers différents sujets. De nombreux projets ont été élaborés et des banques de ressources ont été mises en place . Un exemple de projet</a:t>
            </a:r>
            <a:r>
              <a:rPr lang="fr-BE" baseline="0" noProof="0" dirty="0" smtClean="0"/>
              <a:t> est le projet “</a:t>
            </a:r>
            <a:r>
              <a:rPr lang="fr-BE" noProof="0" dirty="0" smtClean="0"/>
              <a:t> gaspillage</a:t>
            </a:r>
            <a:r>
              <a:rPr lang="fr-BE" baseline="0" noProof="0" dirty="0" smtClean="0"/>
              <a:t> d’</a:t>
            </a:r>
            <a:r>
              <a:rPr lang="fr-BE" noProof="0" dirty="0" smtClean="0"/>
              <a:t>énergie” par l'université de Birmingham, un projet pour les étudiants de 11-16 ans pour susciter leur intérêt dans l'ingénierie en combinant des projets de recherche réels dans différentes disciplines , tous liés au gaspillage d'énergie. Un exemple de ressources pour amener les enfants motivés à utiliser les mathématiques en classe mais aussi à l’extérieur est développé par l'Université de Cambridge. Le développement le plus important en Angleterre et au Pays de Galles est l'initiative. STEM signifiant science , technologie, ingénierie et mathématiques . Le Centre National Stem abrite la plus grande collection de ressources d'apprentissage au Royaume-Uni de l'enseignement des STEM .</a:t>
            </a:r>
            <a:r>
              <a:rPr lang="fr-BE" baseline="0" noProof="0" dirty="0" smtClean="0"/>
              <a:t> Ils offrent</a:t>
            </a:r>
            <a:r>
              <a:rPr lang="fr-BE" noProof="0" dirty="0" smtClean="0"/>
              <a:t> aux enseignants des disciplines STEM un large éventail de supports de haute qualité. Ils travaillent avec les entreprises, l'industrie , les organisations caritatives , les organismes professionnels et autres personnes ayant un intérêt dans l'éducation STEM pour faciliter une collaboration plus étroite et un soutien plus efficace pour les écoles et collèges , et la promotion des carrières STEM. Vous pouvez</a:t>
            </a:r>
            <a:r>
              <a:rPr lang="fr-BE" baseline="0" noProof="0" dirty="0" smtClean="0"/>
              <a:t> amener</a:t>
            </a:r>
            <a:r>
              <a:rPr lang="fr-BE" noProof="0" dirty="0" smtClean="0"/>
              <a:t> une classe au centre ou y suivre une formation en tant que formateur d’enseignants.</a:t>
            </a:r>
          </a:p>
          <a:p>
            <a:endParaRPr lang="fr-BE" noProof="0" dirty="0" smtClean="0"/>
          </a:p>
          <a:p>
            <a:endParaRPr lang="fr-BE" noProof="0" dirty="0" smtClean="0"/>
          </a:p>
          <a:p>
            <a:r>
              <a:rPr lang="fr-BE" noProof="0" dirty="0" err="1" smtClean="0"/>
              <a:t>Since</a:t>
            </a:r>
            <a:r>
              <a:rPr lang="fr-BE" noProof="0" dirty="0" smtClean="0"/>
              <a:t> </a:t>
            </a:r>
            <a:r>
              <a:rPr lang="fr-BE" noProof="0" dirty="0" err="1" smtClean="0"/>
              <a:t>then</a:t>
            </a:r>
            <a:r>
              <a:rPr lang="fr-BE" baseline="0" noProof="0" dirty="0" smtClean="0"/>
              <a:t> </a:t>
            </a:r>
            <a:r>
              <a:rPr lang="fr-BE" baseline="0" noProof="0" dirty="0" err="1" smtClean="0"/>
              <a:t>there</a:t>
            </a:r>
            <a:r>
              <a:rPr lang="fr-BE" baseline="0" noProof="0" dirty="0" smtClean="0"/>
              <a:t> have been </a:t>
            </a:r>
            <a:r>
              <a:rPr lang="fr-BE" baseline="0" noProof="0" dirty="0" err="1" smtClean="0"/>
              <a:t>many</a:t>
            </a:r>
            <a:r>
              <a:rPr lang="fr-BE" baseline="0" noProof="0" dirty="0" smtClean="0"/>
              <a:t> initiatives in the UK to </a:t>
            </a:r>
            <a:r>
              <a:rPr lang="fr-BE" baseline="0" noProof="0" dirty="0" err="1" smtClean="0"/>
              <a:t>improve</a:t>
            </a:r>
            <a:r>
              <a:rPr lang="fr-BE" baseline="0" noProof="0" dirty="0" smtClean="0"/>
              <a:t> </a:t>
            </a:r>
            <a:r>
              <a:rPr lang="fr-BE" baseline="0" noProof="0" dirty="0" err="1" smtClean="0"/>
              <a:t>mathematics</a:t>
            </a:r>
            <a:r>
              <a:rPr lang="fr-BE" baseline="0" noProof="0" dirty="0" smtClean="0"/>
              <a:t> </a:t>
            </a:r>
            <a:r>
              <a:rPr lang="fr-BE" baseline="0" noProof="0" dirty="0" err="1" smtClean="0"/>
              <a:t>across</a:t>
            </a:r>
            <a:r>
              <a:rPr lang="fr-BE" baseline="0" noProof="0" dirty="0" smtClean="0"/>
              <a:t> </a:t>
            </a:r>
            <a:r>
              <a:rPr lang="fr-BE" baseline="0" noProof="0" dirty="0" err="1" smtClean="0"/>
              <a:t>different</a:t>
            </a:r>
            <a:r>
              <a:rPr lang="fr-BE" baseline="0" noProof="0" dirty="0" smtClean="0"/>
              <a:t> </a:t>
            </a:r>
            <a:r>
              <a:rPr lang="fr-BE" baseline="0" noProof="0" dirty="0" err="1" smtClean="0"/>
              <a:t>subjects</a:t>
            </a:r>
            <a:r>
              <a:rPr lang="fr-BE" baseline="0" noProof="0" dirty="0" smtClean="0"/>
              <a:t>.  </a:t>
            </a:r>
            <a:r>
              <a:rPr lang="fr-BE" baseline="0" noProof="0" dirty="0" err="1" smtClean="0"/>
              <a:t>Many</a:t>
            </a:r>
            <a:r>
              <a:rPr lang="fr-BE" baseline="0" noProof="0" dirty="0" smtClean="0"/>
              <a:t> </a:t>
            </a:r>
            <a:r>
              <a:rPr lang="fr-BE" baseline="0" noProof="0" dirty="0" err="1" smtClean="0"/>
              <a:t>projects</a:t>
            </a:r>
            <a:r>
              <a:rPr lang="fr-BE" baseline="0" noProof="0" dirty="0" smtClean="0"/>
              <a:t> have been </a:t>
            </a:r>
            <a:r>
              <a:rPr lang="fr-BE" baseline="0" noProof="0" dirty="0" err="1" smtClean="0"/>
              <a:t>developed</a:t>
            </a:r>
            <a:r>
              <a:rPr lang="fr-BE" baseline="0" noProof="0" dirty="0" smtClean="0"/>
              <a:t> and </a:t>
            </a:r>
            <a:r>
              <a:rPr lang="fr-BE" baseline="0" noProof="0" dirty="0" err="1" smtClean="0"/>
              <a:t>banks</a:t>
            </a:r>
            <a:r>
              <a:rPr lang="fr-BE" baseline="0" noProof="0" dirty="0" smtClean="0"/>
              <a:t> of </a:t>
            </a:r>
            <a:r>
              <a:rPr lang="fr-BE" baseline="0" noProof="0" dirty="0" err="1" smtClean="0"/>
              <a:t>resources</a:t>
            </a:r>
            <a:r>
              <a:rPr lang="fr-BE" baseline="0" noProof="0" dirty="0" smtClean="0"/>
              <a:t> have been set up.  One </a:t>
            </a:r>
            <a:r>
              <a:rPr lang="fr-BE" baseline="0" noProof="0" dirty="0" err="1" smtClean="0"/>
              <a:t>example</a:t>
            </a:r>
            <a:r>
              <a:rPr lang="fr-BE" baseline="0" noProof="0" dirty="0" smtClean="0"/>
              <a:t> of one of </a:t>
            </a:r>
            <a:r>
              <a:rPr lang="fr-BE" baseline="0" noProof="0" dirty="0" err="1" smtClean="0"/>
              <a:t>those</a:t>
            </a:r>
            <a:r>
              <a:rPr lang="fr-BE" baseline="0" noProof="0" dirty="0" smtClean="0"/>
              <a:t> </a:t>
            </a:r>
            <a:r>
              <a:rPr lang="fr-BE" baseline="0" noProof="0" dirty="0" err="1" smtClean="0"/>
              <a:t>projects</a:t>
            </a:r>
            <a:r>
              <a:rPr lang="fr-BE" baseline="0" noProof="0" dirty="0" smtClean="0"/>
              <a:t> </a:t>
            </a:r>
            <a:r>
              <a:rPr lang="fr-BE" baseline="0" noProof="0" dirty="0" err="1" smtClean="0"/>
              <a:t>is</a:t>
            </a:r>
            <a:r>
              <a:rPr lang="fr-BE" baseline="0" noProof="0" dirty="0" smtClean="0"/>
              <a:t> </a:t>
            </a:r>
            <a:r>
              <a:rPr lang="fr-BE" baseline="0" noProof="0" dirty="0" err="1" smtClean="0"/>
              <a:t>Waste</a:t>
            </a:r>
            <a:r>
              <a:rPr lang="fr-BE" baseline="0" noProof="0" dirty="0" smtClean="0"/>
              <a:t> </a:t>
            </a:r>
            <a:r>
              <a:rPr lang="fr-BE" baseline="0" noProof="0" dirty="0" err="1" smtClean="0"/>
              <a:t>Into</a:t>
            </a:r>
            <a:r>
              <a:rPr lang="fr-BE" baseline="0" noProof="0" dirty="0" smtClean="0"/>
              <a:t> </a:t>
            </a:r>
            <a:r>
              <a:rPr lang="fr-BE" baseline="0" noProof="0" dirty="0" err="1" smtClean="0"/>
              <a:t>Energy</a:t>
            </a:r>
            <a:r>
              <a:rPr lang="fr-BE" baseline="0" noProof="0" dirty="0" smtClean="0"/>
              <a:t> by the </a:t>
            </a:r>
            <a:r>
              <a:rPr lang="fr-BE" baseline="0" noProof="0" dirty="0" err="1" smtClean="0"/>
              <a:t>university</a:t>
            </a:r>
            <a:r>
              <a:rPr lang="fr-BE" baseline="0" noProof="0" dirty="0" smtClean="0"/>
              <a:t> of Birmingham, a </a:t>
            </a:r>
            <a:r>
              <a:rPr lang="fr-BE" baseline="0" noProof="0" dirty="0" err="1" smtClean="0"/>
              <a:t>project</a:t>
            </a:r>
            <a:r>
              <a:rPr lang="fr-BE" baseline="0" noProof="0" dirty="0" smtClean="0"/>
              <a:t> for </a:t>
            </a:r>
            <a:r>
              <a:rPr lang="fr-BE" baseline="0" noProof="0" dirty="0" err="1" smtClean="0"/>
              <a:t>students</a:t>
            </a:r>
            <a:r>
              <a:rPr lang="fr-BE" baseline="0" noProof="0" dirty="0" smtClean="0"/>
              <a:t> of 11-16 </a:t>
            </a:r>
            <a:r>
              <a:rPr lang="fr-BE" baseline="0" noProof="0" dirty="0" err="1" smtClean="0"/>
              <a:t>years</a:t>
            </a:r>
            <a:r>
              <a:rPr lang="fr-BE" baseline="0" noProof="0" dirty="0" smtClean="0"/>
              <a:t> to </a:t>
            </a:r>
            <a:r>
              <a:rPr lang="fr-BE" baseline="0" noProof="0" dirty="0" err="1" smtClean="0"/>
              <a:t>make</a:t>
            </a:r>
            <a:r>
              <a:rPr lang="fr-BE" baseline="0" noProof="0" dirty="0" smtClean="0"/>
              <a:t> </a:t>
            </a:r>
            <a:r>
              <a:rPr lang="fr-BE" baseline="0" noProof="0" dirty="0" err="1" smtClean="0"/>
              <a:t>them</a:t>
            </a:r>
            <a:r>
              <a:rPr lang="fr-BE" baseline="0" noProof="0" dirty="0" smtClean="0"/>
              <a:t> </a:t>
            </a:r>
            <a:r>
              <a:rPr lang="fr-BE" baseline="0" noProof="0" dirty="0" err="1" smtClean="0"/>
              <a:t>interested</a:t>
            </a:r>
            <a:r>
              <a:rPr lang="fr-BE" baseline="0" noProof="0" dirty="0" smtClean="0"/>
              <a:t> in engineering by </a:t>
            </a:r>
            <a:r>
              <a:rPr lang="fr-BE" baseline="0" noProof="0" dirty="0" err="1" smtClean="0"/>
              <a:t>combining</a:t>
            </a:r>
            <a:r>
              <a:rPr lang="fr-BE" baseline="0" noProof="0" dirty="0" smtClean="0"/>
              <a:t> real </a:t>
            </a:r>
            <a:r>
              <a:rPr lang="fr-BE" baseline="0" noProof="0" dirty="0" err="1" smtClean="0"/>
              <a:t>research</a:t>
            </a:r>
            <a:r>
              <a:rPr lang="fr-BE" baseline="0" noProof="0" dirty="0" smtClean="0"/>
              <a:t> </a:t>
            </a:r>
            <a:r>
              <a:rPr lang="fr-BE" baseline="0" noProof="0" dirty="0" err="1" smtClean="0"/>
              <a:t>projects</a:t>
            </a:r>
            <a:r>
              <a:rPr lang="fr-BE" baseline="0" noProof="0" dirty="0" smtClean="0"/>
              <a:t> in </a:t>
            </a:r>
            <a:r>
              <a:rPr lang="fr-BE" baseline="0" noProof="0" dirty="0" err="1" smtClean="0"/>
              <a:t>different</a:t>
            </a:r>
            <a:r>
              <a:rPr lang="fr-BE" baseline="0" noProof="0" dirty="0" smtClean="0"/>
              <a:t> disciplines all </a:t>
            </a:r>
            <a:r>
              <a:rPr lang="fr-BE" baseline="0" noProof="0" dirty="0" err="1" smtClean="0"/>
              <a:t>related</a:t>
            </a:r>
            <a:r>
              <a:rPr lang="fr-BE" baseline="0" noProof="0" dirty="0" smtClean="0"/>
              <a:t> to </a:t>
            </a:r>
            <a:r>
              <a:rPr lang="fr-BE" baseline="0" noProof="0" dirty="0" err="1" smtClean="0"/>
              <a:t>energy</a:t>
            </a:r>
            <a:r>
              <a:rPr lang="fr-BE" baseline="0" noProof="0" dirty="0" smtClean="0"/>
              <a:t> </a:t>
            </a:r>
            <a:r>
              <a:rPr lang="fr-BE" baseline="0" noProof="0" dirty="0" err="1" smtClean="0"/>
              <a:t>waste</a:t>
            </a:r>
            <a:r>
              <a:rPr lang="fr-BE" baseline="0" noProof="0" dirty="0" smtClean="0"/>
              <a:t>.  An </a:t>
            </a:r>
            <a:r>
              <a:rPr lang="fr-BE" baseline="0" noProof="0" dirty="0" err="1" smtClean="0"/>
              <a:t>example</a:t>
            </a:r>
            <a:r>
              <a:rPr lang="fr-BE" baseline="0" noProof="0" dirty="0" smtClean="0"/>
              <a:t> of </a:t>
            </a:r>
            <a:r>
              <a:rPr lang="fr-BE" baseline="0" noProof="0" dirty="0" err="1" smtClean="0"/>
              <a:t>resources</a:t>
            </a:r>
            <a:r>
              <a:rPr lang="fr-BE" baseline="0" noProof="0" dirty="0" smtClean="0"/>
              <a:t> to </a:t>
            </a:r>
            <a:r>
              <a:rPr lang="fr-BE" baseline="0" noProof="0" dirty="0" err="1" smtClean="0"/>
              <a:t>get</a:t>
            </a:r>
            <a:r>
              <a:rPr lang="fr-BE" baseline="0" noProof="0" dirty="0" smtClean="0"/>
              <a:t> </a:t>
            </a:r>
            <a:r>
              <a:rPr lang="fr-BE" baseline="0" noProof="0" dirty="0" err="1" smtClean="0"/>
              <a:t>children</a:t>
            </a:r>
            <a:r>
              <a:rPr lang="fr-BE" baseline="0" noProof="0" dirty="0" smtClean="0"/>
              <a:t> </a:t>
            </a:r>
            <a:r>
              <a:rPr lang="fr-BE" baseline="0" noProof="0" dirty="0" err="1" smtClean="0"/>
              <a:t>motivated</a:t>
            </a:r>
            <a:r>
              <a:rPr lang="fr-BE" baseline="0" noProof="0" dirty="0" smtClean="0"/>
              <a:t> to use </a:t>
            </a:r>
            <a:r>
              <a:rPr lang="fr-BE" baseline="0" noProof="0" dirty="0" err="1" smtClean="0"/>
              <a:t>mathematics</a:t>
            </a:r>
            <a:r>
              <a:rPr lang="fr-BE" baseline="0" noProof="0" dirty="0" smtClean="0"/>
              <a:t> not </a:t>
            </a:r>
            <a:r>
              <a:rPr lang="fr-BE" baseline="0" noProof="0" dirty="0" err="1" smtClean="0"/>
              <a:t>just</a:t>
            </a:r>
            <a:r>
              <a:rPr lang="fr-BE" baseline="0" noProof="0" dirty="0" smtClean="0"/>
              <a:t> in the </a:t>
            </a:r>
            <a:r>
              <a:rPr lang="fr-BE" baseline="0" noProof="0" dirty="0" err="1" smtClean="0"/>
              <a:t>classroom</a:t>
            </a:r>
            <a:r>
              <a:rPr lang="fr-BE" baseline="0" noProof="0" dirty="0" smtClean="0"/>
              <a:t> </a:t>
            </a:r>
            <a:r>
              <a:rPr lang="fr-BE" baseline="0" noProof="0" dirty="0" err="1" smtClean="0"/>
              <a:t>is</a:t>
            </a:r>
            <a:r>
              <a:rPr lang="fr-BE" baseline="0" noProof="0" dirty="0" smtClean="0"/>
              <a:t> </a:t>
            </a:r>
            <a:r>
              <a:rPr lang="fr-BE" baseline="0" noProof="0" dirty="0" err="1" smtClean="0"/>
              <a:t>developed</a:t>
            </a:r>
            <a:r>
              <a:rPr lang="fr-BE" baseline="0" noProof="0" dirty="0" smtClean="0"/>
              <a:t> by the </a:t>
            </a:r>
            <a:r>
              <a:rPr lang="fr-BE" baseline="0" noProof="0" dirty="0" err="1" smtClean="0"/>
              <a:t>University</a:t>
            </a:r>
            <a:r>
              <a:rPr lang="fr-BE" baseline="0" noProof="0" dirty="0" smtClean="0"/>
              <a:t> of Cambridge as </a:t>
            </a:r>
            <a:r>
              <a:rPr lang="fr-BE" baseline="0" noProof="0" dirty="0" err="1" smtClean="0"/>
              <a:t>past</a:t>
            </a:r>
            <a:r>
              <a:rPr lang="fr-BE" baseline="0" noProof="0" dirty="0" smtClean="0"/>
              <a:t> of the </a:t>
            </a:r>
            <a:r>
              <a:rPr lang="fr-BE" baseline="0" noProof="0" dirty="0" err="1" smtClean="0"/>
              <a:t>millennium</a:t>
            </a:r>
            <a:r>
              <a:rPr lang="fr-BE" baseline="0" noProof="0" dirty="0" smtClean="0"/>
              <a:t> </a:t>
            </a:r>
            <a:r>
              <a:rPr lang="fr-BE" baseline="0" noProof="0" dirty="0" err="1" smtClean="0"/>
              <a:t>mathematics</a:t>
            </a:r>
            <a:r>
              <a:rPr lang="fr-BE" baseline="0" noProof="0" dirty="0" smtClean="0"/>
              <a:t> </a:t>
            </a:r>
            <a:r>
              <a:rPr lang="fr-BE" baseline="0" noProof="0" dirty="0" err="1" smtClean="0"/>
              <a:t>project</a:t>
            </a:r>
            <a:r>
              <a:rPr lang="fr-BE" baseline="0" noProof="0" dirty="0" smtClean="0"/>
              <a:t>.  The </a:t>
            </a:r>
            <a:r>
              <a:rPr lang="fr-BE" baseline="0" noProof="0" dirty="0" err="1" smtClean="0"/>
              <a:t>most</a:t>
            </a:r>
            <a:r>
              <a:rPr lang="fr-BE" baseline="0" noProof="0" dirty="0" smtClean="0"/>
              <a:t> important </a:t>
            </a:r>
            <a:r>
              <a:rPr lang="fr-BE" baseline="0" noProof="0" dirty="0" err="1" smtClean="0"/>
              <a:t>development</a:t>
            </a:r>
            <a:r>
              <a:rPr lang="fr-BE" baseline="0" noProof="0" dirty="0" smtClean="0"/>
              <a:t> in </a:t>
            </a:r>
            <a:r>
              <a:rPr lang="fr-BE" baseline="0" noProof="0" dirty="0" err="1" smtClean="0"/>
              <a:t>England</a:t>
            </a:r>
            <a:r>
              <a:rPr lang="fr-BE" baseline="0" noProof="0" dirty="0" smtClean="0"/>
              <a:t> and Wales </a:t>
            </a:r>
            <a:r>
              <a:rPr lang="fr-BE" baseline="0" noProof="0" dirty="0" err="1" smtClean="0"/>
              <a:t>is</a:t>
            </a:r>
            <a:r>
              <a:rPr lang="fr-BE" baseline="0" noProof="0" dirty="0" smtClean="0"/>
              <a:t> the STEM initiative.  STEM stands for Science, </a:t>
            </a:r>
            <a:r>
              <a:rPr lang="fr-BE" baseline="0" noProof="0" dirty="0" err="1" smtClean="0"/>
              <a:t>Technology</a:t>
            </a:r>
            <a:r>
              <a:rPr lang="fr-BE" baseline="0" noProof="0" dirty="0" smtClean="0"/>
              <a:t>, Engineering and </a:t>
            </a:r>
            <a:r>
              <a:rPr lang="fr-BE" baseline="0" noProof="0" dirty="0" err="1" smtClean="0"/>
              <a:t>Mathematics</a:t>
            </a:r>
            <a:r>
              <a:rPr lang="fr-BE" baseline="0" noProof="0" dirty="0" smtClean="0"/>
              <a:t>.  The National Stem Centre </a:t>
            </a:r>
            <a:r>
              <a:rPr lang="fr-BE" sz="1200" kern="1200" noProof="0" dirty="0" err="1" smtClean="0">
                <a:solidFill>
                  <a:schemeClr val="tx1"/>
                </a:solidFill>
                <a:latin typeface="+mn-lt"/>
                <a:ea typeface="+mn-ea"/>
                <a:cs typeface="+mn-cs"/>
              </a:rPr>
              <a:t>houses</a:t>
            </a:r>
            <a:r>
              <a:rPr lang="fr-BE" sz="1200" kern="1200" noProof="0" dirty="0" smtClean="0">
                <a:solidFill>
                  <a:schemeClr val="tx1"/>
                </a:solidFill>
                <a:latin typeface="+mn-lt"/>
                <a:ea typeface="+mn-ea"/>
                <a:cs typeface="+mn-cs"/>
              </a:rPr>
              <a:t> the </a:t>
            </a:r>
            <a:r>
              <a:rPr lang="fr-BE" sz="1200" kern="1200" noProof="0" dirty="0" err="1" smtClean="0">
                <a:solidFill>
                  <a:schemeClr val="tx1"/>
                </a:solidFill>
                <a:latin typeface="+mn-lt"/>
                <a:ea typeface="+mn-ea"/>
                <a:cs typeface="+mn-cs"/>
              </a:rPr>
              <a:t>UK’s</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largest</a:t>
            </a:r>
            <a:r>
              <a:rPr lang="fr-BE" sz="1200" kern="1200" noProof="0" dirty="0" smtClean="0">
                <a:solidFill>
                  <a:schemeClr val="tx1"/>
                </a:solidFill>
                <a:latin typeface="+mn-lt"/>
                <a:ea typeface="+mn-ea"/>
                <a:cs typeface="+mn-cs"/>
              </a:rPr>
              <a:t> collection of STEM </a:t>
            </a:r>
            <a:r>
              <a:rPr lang="fr-BE" sz="1200" kern="1200" noProof="0" dirty="0" err="1" smtClean="0">
                <a:solidFill>
                  <a:schemeClr val="tx1"/>
                </a:solidFill>
                <a:latin typeface="+mn-lt"/>
                <a:ea typeface="+mn-ea"/>
                <a:cs typeface="+mn-cs"/>
              </a:rPr>
              <a:t>teaching</a:t>
            </a:r>
            <a:r>
              <a:rPr lang="fr-BE" sz="1200" kern="1200" noProof="0" dirty="0" smtClean="0">
                <a:solidFill>
                  <a:schemeClr val="tx1"/>
                </a:solidFill>
                <a:latin typeface="+mn-lt"/>
                <a:ea typeface="+mn-ea"/>
                <a:cs typeface="+mn-cs"/>
              </a:rPr>
              <a:t> and </a:t>
            </a:r>
            <a:r>
              <a:rPr lang="fr-BE" sz="1200" kern="1200" noProof="0" dirty="0" err="1" smtClean="0">
                <a:solidFill>
                  <a:schemeClr val="tx1"/>
                </a:solidFill>
                <a:latin typeface="+mn-lt"/>
                <a:ea typeface="+mn-ea"/>
                <a:cs typeface="+mn-cs"/>
              </a:rPr>
              <a:t>learning</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resources</a:t>
            </a:r>
            <a:r>
              <a:rPr lang="fr-BE" sz="1200" kern="1200" noProof="0" dirty="0" smtClean="0">
                <a:solidFill>
                  <a:schemeClr val="tx1"/>
                </a:solidFill>
                <a:latin typeface="+mn-lt"/>
                <a:ea typeface="+mn-ea"/>
                <a:cs typeface="+mn-cs"/>
              </a:rPr>
              <a:t>, in </a:t>
            </a:r>
            <a:r>
              <a:rPr lang="fr-BE" sz="1200" kern="1200" noProof="0" dirty="0" err="1" smtClean="0">
                <a:solidFill>
                  <a:schemeClr val="tx1"/>
                </a:solidFill>
                <a:latin typeface="+mn-lt"/>
                <a:ea typeface="+mn-ea"/>
                <a:cs typeface="+mn-cs"/>
              </a:rPr>
              <a:t>order</a:t>
            </a:r>
            <a:r>
              <a:rPr lang="fr-BE" sz="1200" kern="1200" noProof="0" dirty="0" smtClean="0">
                <a:solidFill>
                  <a:schemeClr val="tx1"/>
                </a:solidFill>
                <a:latin typeface="+mn-lt"/>
                <a:ea typeface="+mn-ea"/>
                <a:cs typeface="+mn-cs"/>
              </a:rPr>
              <a:t> to </a:t>
            </a:r>
            <a:r>
              <a:rPr lang="fr-BE" sz="1200" kern="1200" noProof="0" dirty="0" err="1" smtClean="0">
                <a:solidFill>
                  <a:schemeClr val="tx1"/>
                </a:solidFill>
                <a:latin typeface="+mn-lt"/>
                <a:ea typeface="+mn-ea"/>
                <a:cs typeface="+mn-cs"/>
              </a:rPr>
              <a:t>provide</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teachers</a:t>
            </a:r>
            <a:r>
              <a:rPr lang="fr-BE" sz="1200" kern="1200" noProof="0" dirty="0" smtClean="0">
                <a:solidFill>
                  <a:schemeClr val="tx1"/>
                </a:solidFill>
                <a:latin typeface="+mn-lt"/>
                <a:ea typeface="+mn-ea"/>
                <a:cs typeface="+mn-cs"/>
              </a:rPr>
              <a:t> of STEM </a:t>
            </a:r>
            <a:r>
              <a:rPr lang="fr-BE" sz="1200" kern="1200" noProof="0" dirty="0" err="1" smtClean="0">
                <a:solidFill>
                  <a:schemeClr val="tx1"/>
                </a:solidFill>
                <a:latin typeface="+mn-lt"/>
                <a:ea typeface="+mn-ea"/>
                <a:cs typeface="+mn-cs"/>
              </a:rPr>
              <a:t>subjects</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with</a:t>
            </a:r>
            <a:r>
              <a:rPr lang="fr-BE" sz="1200" kern="1200" noProof="0" dirty="0" smtClean="0">
                <a:solidFill>
                  <a:schemeClr val="tx1"/>
                </a:solidFill>
                <a:latin typeface="+mn-lt"/>
                <a:ea typeface="+mn-ea"/>
                <a:cs typeface="+mn-cs"/>
              </a:rPr>
              <a:t> the </a:t>
            </a:r>
            <a:r>
              <a:rPr lang="fr-BE" sz="1200" kern="1200" noProof="0" dirty="0" err="1" smtClean="0">
                <a:solidFill>
                  <a:schemeClr val="tx1"/>
                </a:solidFill>
                <a:latin typeface="+mn-lt"/>
                <a:ea typeface="+mn-ea"/>
                <a:cs typeface="+mn-cs"/>
              </a:rPr>
              <a:t>ability</a:t>
            </a:r>
            <a:r>
              <a:rPr lang="fr-BE" sz="1200" kern="1200" noProof="0" dirty="0" smtClean="0">
                <a:solidFill>
                  <a:schemeClr val="tx1"/>
                </a:solidFill>
                <a:latin typeface="+mn-lt"/>
                <a:ea typeface="+mn-ea"/>
                <a:cs typeface="+mn-cs"/>
              </a:rPr>
              <a:t> to </a:t>
            </a:r>
            <a:r>
              <a:rPr lang="fr-BE" sz="1200" kern="1200" noProof="0" dirty="0" err="1" smtClean="0">
                <a:solidFill>
                  <a:schemeClr val="tx1"/>
                </a:solidFill>
                <a:latin typeface="+mn-lt"/>
                <a:ea typeface="+mn-ea"/>
                <a:cs typeface="+mn-cs"/>
              </a:rPr>
              <a:t>access</a:t>
            </a:r>
            <a:r>
              <a:rPr lang="fr-BE" sz="1200" kern="1200" noProof="0" dirty="0" smtClean="0">
                <a:solidFill>
                  <a:schemeClr val="tx1"/>
                </a:solidFill>
                <a:latin typeface="+mn-lt"/>
                <a:ea typeface="+mn-ea"/>
                <a:cs typeface="+mn-cs"/>
              </a:rPr>
              <a:t> a </a:t>
            </a:r>
            <a:r>
              <a:rPr lang="fr-BE" sz="1200" kern="1200" noProof="0" dirty="0" err="1" smtClean="0">
                <a:solidFill>
                  <a:schemeClr val="tx1"/>
                </a:solidFill>
                <a:latin typeface="+mn-lt"/>
                <a:ea typeface="+mn-ea"/>
                <a:cs typeface="+mn-cs"/>
              </a:rPr>
              <a:t>wide</a:t>
            </a:r>
            <a:r>
              <a:rPr lang="fr-BE" sz="1200" kern="1200" noProof="0" dirty="0" smtClean="0">
                <a:solidFill>
                  <a:schemeClr val="tx1"/>
                </a:solidFill>
                <a:latin typeface="+mn-lt"/>
                <a:ea typeface="+mn-ea"/>
                <a:cs typeface="+mn-cs"/>
              </a:rPr>
              <a:t> range of high-</a:t>
            </a:r>
            <a:r>
              <a:rPr lang="fr-BE" sz="1200" kern="1200" noProof="0" dirty="0" err="1" smtClean="0">
                <a:solidFill>
                  <a:schemeClr val="tx1"/>
                </a:solidFill>
                <a:latin typeface="+mn-lt"/>
                <a:ea typeface="+mn-ea"/>
                <a:cs typeface="+mn-cs"/>
              </a:rPr>
              <a:t>quality</a:t>
            </a:r>
            <a:r>
              <a:rPr lang="fr-BE" sz="1200" kern="1200" noProof="0" dirty="0" smtClean="0">
                <a:solidFill>
                  <a:schemeClr val="tx1"/>
                </a:solidFill>
                <a:latin typeface="+mn-lt"/>
                <a:ea typeface="+mn-ea"/>
                <a:cs typeface="+mn-cs"/>
              </a:rPr>
              <a:t> support </a:t>
            </a:r>
            <a:r>
              <a:rPr lang="fr-BE" sz="1200" kern="1200" noProof="0" dirty="0" err="1" smtClean="0">
                <a:solidFill>
                  <a:schemeClr val="tx1"/>
                </a:solidFill>
                <a:latin typeface="+mn-lt"/>
                <a:ea typeface="+mn-ea"/>
                <a:cs typeface="+mn-cs"/>
              </a:rPr>
              <a:t>materials</a:t>
            </a:r>
            <a:r>
              <a:rPr lang="fr-BE" sz="1200" kern="1200" noProof="0" dirty="0" smtClean="0">
                <a:solidFill>
                  <a:schemeClr val="tx1"/>
                </a:solidFill>
                <a:latin typeface="+mn-lt"/>
                <a:ea typeface="+mn-ea"/>
                <a:cs typeface="+mn-cs"/>
              </a:rPr>
              <a:t>.</a:t>
            </a:r>
            <a:r>
              <a:rPr lang="fr-BE" sz="1200" kern="1200" baseline="0" noProof="0" dirty="0" smtClean="0">
                <a:solidFill>
                  <a:schemeClr val="tx1"/>
                </a:solidFill>
                <a:latin typeface="+mn-lt"/>
                <a:ea typeface="+mn-ea"/>
                <a:cs typeface="+mn-cs"/>
              </a:rPr>
              <a:t> </a:t>
            </a:r>
            <a:r>
              <a:rPr lang="fr-BE" sz="1200" kern="1200" baseline="0" noProof="0" dirty="0" err="1" smtClean="0">
                <a:solidFill>
                  <a:schemeClr val="tx1"/>
                </a:solidFill>
                <a:latin typeface="+mn-lt"/>
                <a:ea typeface="+mn-ea"/>
                <a:cs typeface="+mn-cs"/>
              </a:rPr>
              <a:t>They</a:t>
            </a:r>
            <a:r>
              <a:rPr lang="fr-BE" sz="1200" kern="1200" baseline="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work</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with</a:t>
            </a:r>
            <a:r>
              <a:rPr lang="fr-BE" sz="1200" kern="1200" noProof="0" dirty="0" smtClean="0">
                <a:solidFill>
                  <a:schemeClr val="tx1"/>
                </a:solidFill>
                <a:latin typeface="+mn-lt"/>
                <a:ea typeface="+mn-ea"/>
                <a:cs typeface="+mn-cs"/>
              </a:rPr>
              <a:t> business, </a:t>
            </a:r>
            <a:r>
              <a:rPr lang="fr-BE" sz="1200" kern="1200" noProof="0" dirty="0" err="1" smtClean="0">
                <a:solidFill>
                  <a:schemeClr val="tx1"/>
                </a:solidFill>
                <a:latin typeface="+mn-lt"/>
                <a:ea typeface="+mn-ea"/>
                <a:cs typeface="+mn-cs"/>
              </a:rPr>
              <a:t>industry</a:t>
            </a:r>
            <a:r>
              <a:rPr lang="fr-BE" sz="1200" kern="1200" noProof="0" dirty="0" smtClean="0">
                <a:solidFill>
                  <a:schemeClr val="tx1"/>
                </a:solidFill>
                <a:latin typeface="+mn-lt"/>
                <a:ea typeface="+mn-ea"/>
                <a:cs typeface="+mn-cs"/>
              </a:rPr>
              <a:t>, charitable organisations, </a:t>
            </a:r>
            <a:r>
              <a:rPr lang="fr-BE" sz="1200" kern="1200" noProof="0" dirty="0" err="1" smtClean="0">
                <a:solidFill>
                  <a:schemeClr val="tx1"/>
                </a:solidFill>
                <a:latin typeface="+mn-lt"/>
                <a:ea typeface="+mn-ea"/>
                <a:cs typeface="+mn-cs"/>
              </a:rPr>
              <a:t>professional</a:t>
            </a:r>
            <a:r>
              <a:rPr lang="fr-BE" sz="1200" kern="1200" noProof="0" dirty="0" smtClean="0">
                <a:solidFill>
                  <a:schemeClr val="tx1"/>
                </a:solidFill>
                <a:latin typeface="+mn-lt"/>
                <a:ea typeface="+mn-ea"/>
                <a:cs typeface="+mn-cs"/>
              </a:rPr>
              <a:t> bodies and </a:t>
            </a:r>
            <a:r>
              <a:rPr lang="fr-BE" sz="1200" kern="1200" noProof="0" dirty="0" err="1" smtClean="0">
                <a:solidFill>
                  <a:schemeClr val="tx1"/>
                </a:solidFill>
                <a:latin typeface="+mn-lt"/>
                <a:ea typeface="+mn-ea"/>
                <a:cs typeface="+mn-cs"/>
              </a:rPr>
              <a:t>others</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with</a:t>
            </a:r>
            <a:r>
              <a:rPr lang="fr-BE" sz="1200" kern="1200" noProof="0" dirty="0" smtClean="0">
                <a:solidFill>
                  <a:schemeClr val="tx1"/>
                </a:solidFill>
                <a:latin typeface="+mn-lt"/>
                <a:ea typeface="+mn-ea"/>
                <a:cs typeface="+mn-cs"/>
              </a:rPr>
              <a:t> an </a:t>
            </a:r>
            <a:r>
              <a:rPr lang="fr-BE" sz="1200" kern="1200" noProof="0" dirty="0" err="1" smtClean="0">
                <a:solidFill>
                  <a:schemeClr val="tx1"/>
                </a:solidFill>
                <a:latin typeface="+mn-lt"/>
                <a:ea typeface="+mn-ea"/>
                <a:cs typeface="+mn-cs"/>
              </a:rPr>
              <a:t>interest</a:t>
            </a:r>
            <a:r>
              <a:rPr lang="fr-BE" sz="1200" kern="1200" noProof="0" dirty="0" smtClean="0">
                <a:solidFill>
                  <a:schemeClr val="tx1"/>
                </a:solidFill>
                <a:latin typeface="+mn-lt"/>
                <a:ea typeface="+mn-ea"/>
                <a:cs typeface="+mn-cs"/>
              </a:rPr>
              <a:t> in STEM </a:t>
            </a:r>
            <a:r>
              <a:rPr lang="fr-BE" sz="1200" kern="1200" noProof="0" dirty="0" err="1" smtClean="0">
                <a:solidFill>
                  <a:schemeClr val="tx1"/>
                </a:solidFill>
                <a:latin typeface="+mn-lt"/>
                <a:ea typeface="+mn-ea"/>
                <a:cs typeface="+mn-cs"/>
              </a:rPr>
              <a:t>education</a:t>
            </a:r>
            <a:r>
              <a:rPr lang="fr-BE" sz="1200" kern="1200" noProof="0" dirty="0" smtClean="0">
                <a:solidFill>
                  <a:schemeClr val="tx1"/>
                </a:solidFill>
                <a:latin typeface="+mn-lt"/>
                <a:ea typeface="+mn-ea"/>
                <a:cs typeface="+mn-cs"/>
              </a:rPr>
              <a:t> to </a:t>
            </a:r>
            <a:r>
              <a:rPr lang="fr-BE" sz="1200" kern="1200" noProof="0" dirty="0" err="1" smtClean="0">
                <a:solidFill>
                  <a:schemeClr val="tx1"/>
                </a:solidFill>
                <a:latin typeface="+mn-lt"/>
                <a:ea typeface="+mn-ea"/>
                <a:cs typeface="+mn-cs"/>
              </a:rPr>
              <a:t>facilitate</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closer</a:t>
            </a:r>
            <a:r>
              <a:rPr lang="fr-BE" sz="1200" kern="1200" noProof="0" dirty="0" smtClean="0">
                <a:solidFill>
                  <a:schemeClr val="tx1"/>
                </a:solidFill>
                <a:latin typeface="+mn-lt"/>
                <a:ea typeface="+mn-ea"/>
                <a:cs typeface="+mn-cs"/>
              </a:rPr>
              <a:t> collaboration and more effective support for </a:t>
            </a:r>
            <a:r>
              <a:rPr lang="fr-BE" sz="1200" kern="1200" noProof="0" dirty="0" err="1" smtClean="0">
                <a:solidFill>
                  <a:schemeClr val="tx1"/>
                </a:solidFill>
                <a:latin typeface="+mn-lt"/>
                <a:ea typeface="+mn-ea"/>
                <a:cs typeface="+mn-cs"/>
              </a:rPr>
              <a:t>schools</a:t>
            </a:r>
            <a:r>
              <a:rPr lang="fr-BE" sz="1200" kern="1200" noProof="0" dirty="0" smtClean="0">
                <a:solidFill>
                  <a:schemeClr val="tx1"/>
                </a:solidFill>
                <a:latin typeface="+mn-lt"/>
                <a:ea typeface="+mn-ea"/>
                <a:cs typeface="+mn-cs"/>
              </a:rPr>
              <a:t> and </a:t>
            </a:r>
            <a:r>
              <a:rPr lang="fr-BE" sz="1200" kern="1200" noProof="0" dirty="0" err="1" smtClean="0">
                <a:solidFill>
                  <a:schemeClr val="tx1"/>
                </a:solidFill>
                <a:latin typeface="+mn-lt"/>
                <a:ea typeface="+mn-ea"/>
                <a:cs typeface="+mn-cs"/>
              </a:rPr>
              <a:t>colleges</a:t>
            </a:r>
            <a:r>
              <a:rPr lang="fr-BE" sz="1200" kern="1200" noProof="0" dirty="0" smtClean="0">
                <a:solidFill>
                  <a:schemeClr val="tx1"/>
                </a:solidFill>
                <a:latin typeface="+mn-lt"/>
                <a:ea typeface="+mn-ea"/>
                <a:cs typeface="+mn-cs"/>
              </a:rPr>
              <a:t>, and promotion of STEM </a:t>
            </a:r>
            <a:r>
              <a:rPr lang="fr-BE" sz="1200" kern="1200" noProof="0" dirty="0" err="1" smtClean="0">
                <a:solidFill>
                  <a:schemeClr val="tx1"/>
                </a:solidFill>
                <a:latin typeface="+mn-lt"/>
                <a:ea typeface="+mn-ea"/>
                <a:cs typeface="+mn-cs"/>
              </a:rPr>
              <a:t>careers</a:t>
            </a:r>
            <a:r>
              <a:rPr lang="fr-BE" sz="1200" kern="1200" noProof="0" dirty="0" smtClean="0">
                <a:solidFill>
                  <a:schemeClr val="tx1"/>
                </a:solidFill>
                <a:latin typeface="+mn-lt"/>
                <a:ea typeface="+mn-ea"/>
                <a:cs typeface="+mn-cs"/>
              </a:rPr>
              <a:t> </a:t>
            </a:r>
            <a:r>
              <a:rPr lang="fr-BE" sz="1200" kern="1200" noProof="0" dirty="0" err="1" smtClean="0">
                <a:solidFill>
                  <a:schemeClr val="tx1"/>
                </a:solidFill>
                <a:latin typeface="+mn-lt"/>
                <a:ea typeface="+mn-ea"/>
                <a:cs typeface="+mn-cs"/>
              </a:rPr>
              <a:t>awareness</a:t>
            </a:r>
            <a:r>
              <a:rPr lang="fr-BE" sz="1200" kern="1200" noProof="0" dirty="0" smtClean="0">
                <a:solidFill>
                  <a:schemeClr val="tx1"/>
                </a:solidFill>
                <a:latin typeface="+mn-lt"/>
                <a:ea typeface="+mn-ea"/>
                <a:cs typeface="+mn-cs"/>
              </a:rPr>
              <a:t>.</a:t>
            </a:r>
            <a:r>
              <a:rPr lang="fr-BE" baseline="0" noProof="0" dirty="0" smtClean="0"/>
              <a:t> You </a:t>
            </a:r>
            <a:r>
              <a:rPr lang="fr-BE" baseline="0" noProof="0" dirty="0" err="1" smtClean="0"/>
              <a:t>can</a:t>
            </a:r>
            <a:r>
              <a:rPr lang="fr-BE" baseline="0" noProof="0" dirty="0" smtClean="0"/>
              <a:t> </a:t>
            </a:r>
            <a:r>
              <a:rPr lang="fr-BE" baseline="0" noProof="0" dirty="0" err="1" smtClean="0"/>
              <a:t>take</a:t>
            </a:r>
            <a:r>
              <a:rPr lang="fr-BE" baseline="0" noProof="0" dirty="0" smtClean="0"/>
              <a:t> a </a:t>
            </a:r>
            <a:r>
              <a:rPr lang="fr-BE" baseline="0" noProof="0" dirty="0" err="1" smtClean="0"/>
              <a:t>classroom</a:t>
            </a:r>
            <a:r>
              <a:rPr lang="fr-BE" baseline="0" noProof="0" dirty="0" smtClean="0"/>
              <a:t> to the centre or </a:t>
            </a:r>
            <a:r>
              <a:rPr lang="fr-BE" baseline="0" noProof="0" dirty="0" err="1" smtClean="0"/>
              <a:t>just</a:t>
            </a:r>
            <a:r>
              <a:rPr lang="fr-BE" baseline="0" noProof="0" dirty="0" smtClean="0"/>
              <a:t> </a:t>
            </a:r>
            <a:r>
              <a:rPr lang="fr-BE" baseline="0" noProof="0" dirty="0" err="1" smtClean="0"/>
              <a:t>get</a:t>
            </a:r>
            <a:r>
              <a:rPr lang="fr-BE" baseline="0" noProof="0" dirty="0" smtClean="0"/>
              <a:t> training as a </a:t>
            </a:r>
            <a:r>
              <a:rPr lang="fr-BE" baseline="0" noProof="0" dirty="0" err="1" smtClean="0"/>
              <a:t>teacher</a:t>
            </a:r>
            <a:r>
              <a:rPr lang="fr-BE" baseline="0" noProof="0" dirty="0" smtClean="0"/>
              <a:t> for </a:t>
            </a:r>
            <a:r>
              <a:rPr lang="fr-BE" baseline="0" noProof="0" dirty="0" err="1" smtClean="0"/>
              <a:t>professional</a:t>
            </a:r>
            <a:r>
              <a:rPr lang="fr-BE" baseline="0" noProof="0" dirty="0" smtClean="0"/>
              <a:t> </a:t>
            </a:r>
            <a:r>
              <a:rPr lang="fr-BE" baseline="0" noProof="0" dirty="0" err="1" smtClean="0"/>
              <a:t>development</a:t>
            </a:r>
            <a:r>
              <a:rPr lang="fr-BE" baseline="0" noProof="0" dirty="0" smtClean="0"/>
              <a:t>.</a:t>
            </a:r>
          </a:p>
          <a:p>
            <a:endParaRPr lang="fr-BE" baseline="0" noProof="0" dirty="0" smtClean="0"/>
          </a:p>
        </p:txBody>
      </p:sp>
      <p:sp>
        <p:nvSpPr>
          <p:cNvPr id="4" name="Slide Number Placeholder 3"/>
          <p:cNvSpPr>
            <a:spLocks noGrp="1"/>
          </p:cNvSpPr>
          <p:nvPr>
            <p:ph type="sldNum" sz="quarter" idx="10"/>
          </p:nvPr>
        </p:nvSpPr>
        <p:spPr/>
        <p:txBody>
          <a:bodyPr/>
          <a:lstStyle/>
          <a:p>
            <a:fld id="{D9EDAA03-46A0-48F2-9D2D-D7C181F3F77C}" type="slidenum">
              <a:rPr lang="en-GB" smtClean="0"/>
              <a:pPr/>
              <a:t>4</a:t>
            </a:fld>
            <a:endParaRPr lang="en-GB"/>
          </a:p>
        </p:txBody>
      </p:sp>
    </p:spTree>
    <p:extLst>
      <p:ext uri="{BB962C8B-B14F-4D97-AF65-F5344CB8AC3E}">
        <p14:creationId xmlns:p14="http://schemas.microsoft.com/office/powerpoint/2010/main" val="1949494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STEMNet</a:t>
            </a:r>
            <a:r>
              <a:rPr lang="en-GB" dirty="0" smtClean="0"/>
              <a:t> </a:t>
            </a:r>
            <a:r>
              <a:rPr lang="en-GB" dirty="0" err="1" smtClean="0"/>
              <a:t>est</a:t>
            </a:r>
            <a:r>
              <a:rPr lang="en-GB" dirty="0" smtClean="0"/>
              <a:t> </a:t>
            </a:r>
            <a:r>
              <a:rPr lang="en-GB" dirty="0" err="1" smtClean="0"/>
              <a:t>une</a:t>
            </a:r>
            <a:r>
              <a:rPr lang="en-GB" dirty="0" smtClean="0"/>
              <a:t> </a:t>
            </a:r>
            <a:r>
              <a:rPr lang="en-GB" dirty="0" err="1" smtClean="0"/>
              <a:t>organisition</a:t>
            </a:r>
            <a:r>
              <a:rPr lang="en-GB" dirty="0" smtClean="0"/>
              <a:t> </a:t>
            </a:r>
            <a:r>
              <a:rPr lang="en-GB" dirty="0" err="1" smtClean="0"/>
              <a:t>nationale</a:t>
            </a:r>
            <a:r>
              <a:rPr lang="en-GB" dirty="0" smtClean="0"/>
              <a:t> </a:t>
            </a:r>
            <a:r>
              <a:rPr lang="en-GB" dirty="0" err="1" smtClean="0"/>
              <a:t>financée</a:t>
            </a:r>
            <a:r>
              <a:rPr lang="en-GB" dirty="0" smtClean="0"/>
              <a:t> </a:t>
            </a:r>
            <a:r>
              <a:rPr lang="en-GB" dirty="0" smtClean="0"/>
              <a:t>par le </a:t>
            </a:r>
            <a:r>
              <a:rPr lang="en-GB" dirty="0" err="1" smtClean="0"/>
              <a:t>Départment</a:t>
            </a:r>
            <a:r>
              <a:rPr lang="en-GB" dirty="0" smtClean="0"/>
              <a:t> des Affaires </a:t>
            </a:r>
            <a:r>
              <a:rPr lang="en-GB" dirty="0" err="1" smtClean="0"/>
              <a:t>Economiques</a:t>
            </a:r>
            <a:r>
              <a:rPr lang="en-GB" baseline="0" dirty="0" smtClean="0"/>
              <a:t> et de </a:t>
            </a:r>
            <a:r>
              <a:rPr lang="en-GB" baseline="0" dirty="0" err="1" smtClean="0"/>
              <a:t>l’</a:t>
            </a:r>
            <a:r>
              <a:rPr lang="en-GB" dirty="0" err="1" smtClean="0"/>
              <a:t>Innovation</a:t>
            </a:r>
            <a:r>
              <a:rPr lang="en-GB" dirty="0" smtClean="0"/>
              <a:t> (BIS), et </a:t>
            </a:r>
            <a:r>
              <a:rPr lang="en-GB" dirty="0" err="1" smtClean="0"/>
              <a:t>est</a:t>
            </a:r>
            <a:r>
              <a:rPr lang="en-GB" dirty="0" smtClean="0"/>
              <a:t> </a:t>
            </a:r>
            <a:r>
              <a:rPr lang="en-GB" dirty="0" err="1" smtClean="0"/>
              <a:t>géré</a:t>
            </a:r>
            <a:r>
              <a:rPr lang="en-GB" dirty="0" smtClean="0"/>
              <a:t> </a:t>
            </a:r>
            <a:r>
              <a:rPr lang="en-GB" dirty="0" err="1" smtClean="0"/>
              <a:t>localement</a:t>
            </a:r>
            <a:r>
              <a:rPr lang="en-GB" dirty="0" smtClean="0"/>
              <a:t> par des </a:t>
            </a:r>
            <a:r>
              <a:rPr lang="en-GB" dirty="0" err="1" smtClean="0"/>
              <a:t>partenaires</a:t>
            </a:r>
            <a:r>
              <a:rPr lang="en-GB" dirty="0" smtClean="0"/>
              <a:t> sous-</a:t>
            </a:r>
            <a:r>
              <a:rPr lang="en-GB" dirty="0" err="1" smtClean="0"/>
              <a:t>régionaux</a:t>
            </a:r>
            <a:r>
              <a:rPr lang="en-GB" dirty="0" smtClean="0"/>
              <a:t> de </a:t>
            </a:r>
            <a:r>
              <a:rPr lang="en-GB" dirty="0" err="1" smtClean="0"/>
              <a:t>STEMNet</a:t>
            </a:r>
            <a:r>
              <a:rPr lang="en-GB" dirty="0" smtClean="0"/>
              <a:t>. Il y a 45 </a:t>
            </a:r>
            <a:r>
              <a:rPr lang="en-GB" dirty="0" err="1" smtClean="0"/>
              <a:t>partenaires</a:t>
            </a:r>
            <a:r>
              <a:rPr lang="en-GB" dirty="0" smtClean="0"/>
              <a:t> sous-</a:t>
            </a:r>
            <a:r>
              <a:rPr lang="en-GB" dirty="0" err="1" smtClean="0"/>
              <a:t>régionaux</a:t>
            </a:r>
            <a:r>
              <a:rPr lang="en-GB" dirty="0" smtClean="0"/>
              <a:t> au </a:t>
            </a:r>
            <a:r>
              <a:rPr lang="en-GB" dirty="0" err="1" smtClean="0"/>
              <a:t>Royaume-Uni</a:t>
            </a:r>
            <a:r>
              <a:rPr lang="en-GB" dirty="0" smtClean="0"/>
              <a:t> qui </a:t>
            </a:r>
            <a:r>
              <a:rPr lang="en-GB" dirty="0" err="1" smtClean="0"/>
              <a:t>aident</a:t>
            </a:r>
            <a:r>
              <a:rPr lang="en-GB" dirty="0" smtClean="0"/>
              <a:t> </a:t>
            </a:r>
            <a:r>
              <a:rPr lang="en-GB" dirty="0" err="1" smtClean="0"/>
              <a:t>STEMNet</a:t>
            </a:r>
            <a:r>
              <a:rPr lang="en-GB" dirty="0" smtClean="0"/>
              <a:t> </a:t>
            </a:r>
            <a:r>
              <a:rPr lang="en-GB" dirty="0" err="1" smtClean="0"/>
              <a:t>à</a:t>
            </a:r>
            <a:r>
              <a:rPr lang="en-GB" dirty="0" smtClean="0"/>
              <a:t> </a:t>
            </a:r>
            <a:r>
              <a:rPr lang="en-GB" dirty="0" err="1" smtClean="0"/>
              <a:t>exécuter</a:t>
            </a:r>
            <a:r>
              <a:rPr lang="en-GB" dirty="0" smtClean="0"/>
              <a:t> </a:t>
            </a:r>
            <a:r>
              <a:rPr lang="en-GB" dirty="0" err="1" smtClean="0"/>
              <a:t>ses</a:t>
            </a:r>
            <a:r>
              <a:rPr lang="en-GB" dirty="0" smtClean="0"/>
              <a:t> programmes </a:t>
            </a:r>
            <a:r>
              <a:rPr lang="en-GB" dirty="0" err="1" smtClean="0"/>
              <a:t>dans</a:t>
            </a:r>
            <a:r>
              <a:rPr lang="en-GB" dirty="0" smtClean="0"/>
              <a:t> les </a:t>
            </a:r>
            <a:r>
              <a:rPr lang="en-GB" dirty="0" err="1" smtClean="0"/>
              <a:t>écoles</a:t>
            </a:r>
            <a:r>
              <a:rPr lang="en-GB" dirty="0" smtClean="0"/>
              <a:t> et les organisations </a:t>
            </a:r>
            <a:r>
              <a:rPr lang="en-GB" dirty="0" err="1" smtClean="0"/>
              <a:t>dans</a:t>
            </a:r>
            <a:r>
              <a:rPr lang="en-GB" dirty="0" smtClean="0"/>
              <a:t> </a:t>
            </a:r>
            <a:r>
              <a:rPr lang="en-GB" dirty="0" err="1" smtClean="0"/>
              <a:t>leur</a:t>
            </a:r>
            <a:r>
              <a:rPr lang="en-GB" dirty="0" smtClean="0"/>
              <a:t> </a:t>
            </a:r>
            <a:r>
              <a:rPr lang="en-GB" dirty="0" err="1" smtClean="0"/>
              <a:t>région</a:t>
            </a:r>
            <a:r>
              <a:rPr lang="en-GB" dirty="0" smtClean="0"/>
              <a:t>, </a:t>
            </a:r>
            <a:r>
              <a:rPr lang="en-GB" dirty="0" err="1" smtClean="0"/>
              <a:t>à</a:t>
            </a:r>
            <a:r>
              <a:rPr lang="en-GB" dirty="0" smtClean="0"/>
              <a:t> travers le Programme des </a:t>
            </a:r>
            <a:r>
              <a:rPr lang="en-GB" dirty="0" err="1" smtClean="0"/>
              <a:t>ambassadeurs</a:t>
            </a:r>
            <a:r>
              <a:rPr lang="en-GB" dirty="0" smtClean="0"/>
              <a:t> STEM et des </a:t>
            </a:r>
            <a:r>
              <a:rPr lang="en-GB" dirty="0" err="1" smtClean="0"/>
              <a:t>écoles</a:t>
            </a:r>
            <a:r>
              <a:rPr lang="en-GB" dirty="0" smtClean="0"/>
              <a:t> STEM </a:t>
            </a:r>
            <a:r>
              <a:rPr lang="en-GB" dirty="0" err="1" smtClean="0"/>
              <a:t>particpant</a:t>
            </a:r>
            <a:r>
              <a:rPr lang="en-GB" dirty="0" smtClean="0"/>
              <a:t> au </a:t>
            </a:r>
            <a:r>
              <a:rPr lang="en-GB" dirty="0" err="1" smtClean="0"/>
              <a:t>Réseau</a:t>
            </a:r>
            <a:r>
              <a:rPr lang="en-GB" dirty="0" smtClean="0"/>
              <a:t> </a:t>
            </a:r>
            <a:r>
              <a:rPr lang="en-GB" dirty="0" err="1" smtClean="0"/>
              <a:t>consultatif</a:t>
            </a:r>
            <a:r>
              <a:rPr lang="en-GB" dirty="0" smtClean="0"/>
              <a:t>.</a:t>
            </a:r>
          </a:p>
          <a:p>
            <a:endParaRPr lang="en-GB" dirty="0" smtClean="0"/>
          </a:p>
          <a:p>
            <a:r>
              <a:rPr lang="en-GB" dirty="0" smtClean="0"/>
              <a:t>STEMNET is a national organisation funded by the Department for Business, Innovation, and Skills (BIS), and is managed locally by STEMNET’s sub-regional partners. There are 45 sub-regional partners in the UK who help STEMNET deliver its programmes to schools and organisations in their local area, through the STEM Ambassador Programme and the Schools STEM Advisory Network. </a:t>
            </a:r>
          </a:p>
        </p:txBody>
      </p:sp>
      <p:sp>
        <p:nvSpPr>
          <p:cNvPr id="4" name="Slide Number Placeholder 3"/>
          <p:cNvSpPr>
            <a:spLocks noGrp="1"/>
          </p:cNvSpPr>
          <p:nvPr>
            <p:ph type="sldNum" sz="quarter" idx="10"/>
          </p:nvPr>
        </p:nvSpPr>
        <p:spPr/>
        <p:txBody>
          <a:bodyPr/>
          <a:lstStyle/>
          <a:p>
            <a:fld id="{8DD29252-D6F0-4D28-9403-AD977298FB25}" type="slidenum">
              <a:rPr lang="en-GB" smtClean="0"/>
              <a:pPr/>
              <a:t>5</a:t>
            </a:fld>
            <a:endParaRPr lang="en-GB"/>
          </a:p>
        </p:txBody>
      </p:sp>
    </p:spTree>
    <p:extLst>
      <p:ext uri="{BB962C8B-B14F-4D97-AF65-F5344CB8AC3E}">
        <p14:creationId xmlns:p14="http://schemas.microsoft.com/office/powerpoint/2010/main" val="79539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dirty="0" smtClean="0"/>
              <a:t>A Leicester, nous </a:t>
            </a:r>
            <a:r>
              <a:rPr lang="en-GB" dirty="0" err="1" smtClean="0"/>
              <a:t>formons</a:t>
            </a:r>
            <a:r>
              <a:rPr lang="en-GB" dirty="0" smtClean="0"/>
              <a:t> des </a:t>
            </a:r>
            <a:r>
              <a:rPr lang="en-GB" dirty="0" err="1" smtClean="0"/>
              <a:t>enseignants</a:t>
            </a:r>
            <a:r>
              <a:rPr lang="en-GB" dirty="0" smtClean="0"/>
              <a:t> pour </a:t>
            </a:r>
            <a:r>
              <a:rPr lang="en-GB" dirty="0" err="1" smtClean="0"/>
              <a:t>enseigner</a:t>
            </a:r>
            <a:r>
              <a:rPr lang="en-GB" dirty="0" smtClean="0"/>
              <a:t> les </a:t>
            </a:r>
            <a:r>
              <a:rPr lang="en-GB" dirty="0" err="1" smtClean="0"/>
              <a:t>mathématiques</a:t>
            </a:r>
            <a:r>
              <a:rPr lang="en-GB" dirty="0" smtClean="0"/>
              <a:t> avec la physique </a:t>
            </a:r>
            <a:r>
              <a:rPr lang="en-GB" dirty="0" err="1" smtClean="0"/>
              <a:t>ou</a:t>
            </a:r>
            <a:r>
              <a:rPr lang="en-GB" dirty="0" smtClean="0"/>
              <a:t> la physique avec les </a:t>
            </a:r>
            <a:r>
              <a:rPr lang="en-GB" dirty="0" err="1" smtClean="0"/>
              <a:t>mathématiques</a:t>
            </a:r>
            <a:r>
              <a:rPr lang="en-GB" dirty="0" smtClean="0"/>
              <a:t>. Nous</a:t>
            </a:r>
            <a:r>
              <a:rPr lang="en-GB" baseline="0" dirty="0" smtClean="0"/>
              <a:t> </a:t>
            </a:r>
            <a:r>
              <a:rPr lang="en-GB" baseline="0" dirty="0" err="1" smtClean="0"/>
              <a:t>travaillons</a:t>
            </a:r>
            <a:r>
              <a:rPr lang="en-GB" baseline="0" dirty="0" smtClean="0"/>
              <a:t> beaucoup </a:t>
            </a:r>
            <a:r>
              <a:rPr lang="en-GB" dirty="0" smtClean="0"/>
              <a:t>avec les </a:t>
            </a:r>
            <a:r>
              <a:rPr lang="en-GB" dirty="0" err="1" smtClean="0"/>
              <a:t>professeurs</a:t>
            </a:r>
            <a:r>
              <a:rPr lang="en-GB" dirty="0" smtClean="0"/>
              <a:t> de sciences </a:t>
            </a:r>
            <a:r>
              <a:rPr lang="en-GB" dirty="0" err="1" smtClean="0"/>
              <a:t>sur</a:t>
            </a:r>
            <a:r>
              <a:rPr lang="en-GB" dirty="0" smtClean="0"/>
              <a:t> la </a:t>
            </a:r>
            <a:r>
              <a:rPr lang="en-GB" dirty="0" err="1" smtClean="0"/>
              <a:t>façon</a:t>
            </a:r>
            <a:r>
              <a:rPr lang="en-GB" dirty="0" smtClean="0"/>
              <a:t> </a:t>
            </a:r>
            <a:r>
              <a:rPr lang="en-GB" dirty="0" err="1" smtClean="0"/>
              <a:t>d'appliquer</a:t>
            </a:r>
            <a:r>
              <a:rPr lang="en-GB" dirty="0" smtClean="0"/>
              <a:t> les </a:t>
            </a:r>
            <a:r>
              <a:rPr lang="en-GB" dirty="0" err="1" smtClean="0"/>
              <a:t>mathématiques</a:t>
            </a:r>
            <a:r>
              <a:rPr lang="en-GB" dirty="0" smtClean="0"/>
              <a:t> </a:t>
            </a:r>
            <a:r>
              <a:rPr lang="en-GB" dirty="0" err="1" smtClean="0"/>
              <a:t>dans</a:t>
            </a:r>
            <a:r>
              <a:rPr lang="en-GB" dirty="0" smtClean="0"/>
              <a:t> </a:t>
            </a:r>
            <a:r>
              <a:rPr lang="en-GB" dirty="0" err="1" smtClean="0"/>
              <a:t>leur</a:t>
            </a:r>
            <a:r>
              <a:rPr lang="en-GB" dirty="0" smtClean="0"/>
              <a:t> </a:t>
            </a:r>
            <a:r>
              <a:rPr lang="en-GB" dirty="0" err="1" smtClean="0"/>
              <a:t>enseignement</a:t>
            </a:r>
            <a:r>
              <a:rPr lang="en-GB" dirty="0" smtClean="0"/>
              <a:t>. Les</a:t>
            </a:r>
            <a:r>
              <a:rPr lang="en-GB" baseline="0" dirty="0" smtClean="0"/>
              <a:t> </a:t>
            </a:r>
            <a:r>
              <a:rPr lang="en-GB" dirty="0" err="1" smtClean="0"/>
              <a:t>enseignants</a:t>
            </a:r>
            <a:r>
              <a:rPr lang="en-GB" dirty="0" smtClean="0"/>
              <a:t> “physique avec les </a:t>
            </a:r>
            <a:r>
              <a:rPr lang="en-GB" dirty="0" err="1" smtClean="0"/>
              <a:t>mathématiques</a:t>
            </a:r>
            <a:r>
              <a:rPr lang="en-GB" dirty="0" smtClean="0"/>
              <a:t>” </a:t>
            </a:r>
            <a:r>
              <a:rPr lang="en-GB" dirty="0" err="1" smtClean="0"/>
              <a:t>sont</a:t>
            </a:r>
            <a:r>
              <a:rPr lang="en-GB" dirty="0" smtClean="0"/>
              <a:t> </a:t>
            </a:r>
            <a:r>
              <a:rPr lang="en-GB" dirty="0" err="1" smtClean="0"/>
              <a:t>formés</a:t>
            </a:r>
            <a:r>
              <a:rPr lang="en-GB" dirty="0" smtClean="0"/>
              <a:t> pour faire le lien entre les </a:t>
            </a:r>
            <a:r>
              <a:rPr lang="en-GB" dirty="0" err="1" smtClean="0"/>
              <a:t>mathématiques</a:t>
            </a:r>
            <a:r>
              <a:rPr lang="en-GB" dirty="0" smtClean="0"/>
              <a:t> et le</a:t>
            </a:r>
            <a:r>
              <a:rPr lang="en-GB" baseline="0" dirty="0" smtClean="0"/>
              <a:t> </a:t>
            </a:r>
            <a:r>
              <a:rPr lang="en-GB" dirty="0" err="1" smtClean="0"/>
              <a:t>département</a:t>
            </a:r>
            <a:r>
              <a:rPr lang="en-GB" dirty="0" smtClean="0"/>
              <a:t> de sciences. </a:t>
            </a:r>
            <a:r>
              <a:rPr lang="en-GB" dirty="0" err="1" smtClean="0"/>
              <a:t>Ils</a:t>
            </a:r>
            <a:r>
              <a:rPr lang="en-GB" dirty="0" smtClean="0"/>
              <a:t> </a:t>
            </a:r>
            <a:r>
              <a:rPr lang="en-GB" dirty="0" err="1" smtClean="0"/>
              <a:t>sont</a:t>
            </a:r>
            <a:r>
              <a:rPr lang="en-GB" dirty="0" smtClean="0"/>
              <a:t> </a:t>
            </a:r>
            <a:r>
              <a:rPr lang="en-GB" dirty="0" err="1" smtClean="0"/>
              <a:t>formés</a:t>
            </a:r>
            <a:r>
              <a:rPr lang="en-GB" dirty="0" smtClean="0"/>
              <a:t> pour </a:t>
            </a:r>
            <a:r>
              <a:rPr lang="en-GB" dirty="0" err="1" smtClean="0"/>
              <a:t>enseigner</a:t>
            </a:r>
            <a:r>
              <a:rPr lang="en-GB" dirty="0" smtClean="0"/>
              <a:t> la </a:t>
            </a:r>
            <a:r>
              <a:rPr lang="en-GB" dirty="0" err="1" smtClean="0"/>
              <a:t>Biologie</a:t>
            </a:r>
            <a:r>
              <a:rPr lang="en-GB" dirty="0" smtClean="0"/>
              <a:t>. </a:t>
            </a:r>
            <a:r>
              <a:rPr lang="en-GB" dirty="0" err="1" smtClean="0"/>
              <a:t>Chimie</a:t>
            </a:r>
            <a:r>
              <a:rPr lang="en-GB" dirty="0" smtClean="0"/>
              <a:t>. Physique et </a:t>
            </a:r>
            <a:r>
              <a:rPr lang="en-GB" dirty="0" err="1" smtClean="0"/>
              <a:t>mathématiques</a:t>
            </a:r>
            <a:r>
              <a:rPr lang="en-GB" dirty="0" smtClean="0"/>
              <a:t> </a:t>
            </a:r>
            <a:r>
              <a:rPr lang="en-GB" dirty="0" err="1" smtClean="0"/>
              <a:t>à</a:t>
            </a:r>
            <a:r>
              <a:rPr lang="en-GB" dirty="0" smtClean="0"/>
              <a:t> </a:t>
            </a:r>
            <a:r>
              <a:rPr lang="en-GB" dirty="0" err="1" smtClean="0"/>
              <a:t>l'école</a:t>
            </a:r>
            <a:r>
              <a:rPr lang="en-GB" dirty="0" smtClean="0"/>
              <a:t> </a:t>
            </a:r>
            <a:r>
              <a:rPr lang="en-GB" dirty="0" err="1" smtClean="0"/>
              <a:t>secondaire</a:t>
            </a:r>
            <a:r>
              <a:rPr lang="en-GB" dirty="0" smtClean="0"/>
              <a:t> (11-18) et </a:t>
            </a:r>
            <a:r>
              <a:rPr lang="en-GB" dirty="0" err="1" smtClean="0"/>
              <a:t>aident</a:t>
            </a:r>
            <a:r>
              <a:rPr lang="en-GB" baseline="0" dirty="0" smtClean="0"/>
              <a:t> </a:t>
            </a:r>
            <a:r>
              <a:rPr lang="en-GB" dirty="0" smtClean="0"/>
              <a:t> le </a:t>
            </a:r>
            <a:r>
              <a:rPr lang="en-GB" dirty="0" err="1" smtClean="0"/>
              <a:t>département</a:t>
            </a:r>
            <a:r>
              <a:rPr lang="en-GB" dirty="0" smtClean="0"/>
              <a:t> de sciences </a:t>
            </a:r>
            <a:r>
              <a:rPr lang="en-GB" dirty="0" err="1" smtClean="0"/>
              <a:t>à</a:t>
            </a:r>
            <a:r>
              <a:rPr lang="en-GB" dirty="0" smtClean="0"/>
              <a:t> </a:t>
            </a:r>
            <a:r>
              <a:rPr lang="en-GB" dirty="0" err="1" smtClean="0"/>
              <a:t>utiliser</a:t>
            </a:r>
            <a:r>
              <a:rPr lang="en-GB" dirty="0" smtClean="0"/>
              <a:t> les </a:t>
            </a:r>
            <a:r>
              <a:rPr lang="en-GB" dirty="0" err="1" smtClean="0"/>
              <a:t>mathématiques</a:t>
            </a:r>
            <a:r>
              <a:rPr lang="en-GB" dirty="0" smtClean="0"/>
              <a:t> de </a:t>
            </a:r>
            <a:r>
              <a:rPr lang="en-GB" dirty="0" err="1" smtClean="0"/>
              <a:t>manière</a:t>
            </a:r>
            <a:r>
              <a:rPr lang="en-GB" dirty="0" smtClean="0"/>
              <a:t> plus </a:t>
            </a:r>
            <a:r>
              <a:rPr lang="en-GB" dirty="0" err="1" smtClean="0"/>
              <a:t>efficace</a:t>
            </a:r>
            <a:r>
              <a:rPr lang="en-GB" dirty="0" smtClean="0"/>
              <a:t> (en </a:t>
            </a:r>
            <a:r>
              <a:rPr lang="en-GB" dirty="0" err="1" smtClean="0"/>
              <a:t>Angleterre</a:t>
            </a:r>
            <a:r>
              <a:rPr lang="en-GB" dirty="0" smtClean="0"/>
              <a:t> </a:t>
            </a:r>
            <a:r>
              <a:rPr lang="en-GB" baseline="0" dirty="0" smtClean="0"/>
              <a:t> les </a:t>
            </a:r>
            <a:r>
              <a:rPr lang="en-GB" baseline="0" dirty="0" err="1" smtClean="0"/>
              <a:t>professeurs</a:t>
            </a:r>
            <a:r>
              <a:rPr lang="en-GB" baseline="0" dirty="0" smtClean="0"/>
              <a:t> </a:t>
            </a:r>
            <a:r>
              <a:rPr lang="en-GB" baseline="0" dirty="0" err="1" smtClean="0"/>
              <a:t>doivent</a:t>
            </a:r>
            <a:r>
              <a:rPr lang="en-GB" baseline="0" dirty="0" smtClean="0"/>
              <a:t> </a:t>
            </a:r>
            <a:r>
              <a:rPr lang="en-GB" baseline="0" dirty="0" err="1" smtClean="0"/>
              <a:t>enseigner</a:t>
            </a:r>
            <a:r>
              <a:rPr lang="en-GB" baseline="0" dirty="0" smtClean="0"/>
              <a:t> les 3 </a:t>
            </a:r>
            <a:r>
              <a:rPr lang="en-GB" dirty="0" smtClean="0"/>
              <a:t>sciences aux </a:t>
            </a:r>
            <a:r>
              <a:rPr lang="en-GB" dirty="0" err="1" smtClean="0"/>
              <a:t>étudiants</a:t>
            </a:r>
            <a:r>
              <a:rPr lang="en-GB" dirty="0" smtClean="0"/>
              <a:t> </a:t>
            </a:r>
            <a:r>
              <a:rPr lang="en-GB" dirty="0" err="1" smtClean="0"/>
              <a:t>jusqu'à</a:t>
            </a:r>
            <a:r>
              <a:rPr lang="en-GB" dirty="0" smtClean="0"/>
              <a:t> 16 </a:t>
            </a:r>
            <a:r>
              <a:rPr lang="en-GB" dirty="0" err="1" smtClean="0"/>
              <a:t>ans</a:t>
            </a:r>
            <a:r>
              <a:rPr lang="en-GB" dirty="0" smtClean="0"/>
              <a:t>). Plus important encore, </a:t>
            </a:r>
            <a:r>
              <a:rPr lang="en-GB" dirty="0" err="1" smtClean="0"/>
              <a:t>ils</a:t>
            </a:r>
            <a:r>
              <a:rPr lang="en-GB" dirty="0" smtClean="0"/>
              <a:t> </a:t>
            </a:r>
            <a:r>
              <a:rPr lang="en-GB" dirty="0" err="1" smtClean="0"/>
              <a:t>aident</a:t>
            </a:r>
            <a:r>
              <a:rPr lang="en-GB" dirty="0" smtClean="0"/>
              <a:t> les </a:t>
            </a:r>
            <a:r>
              <a:rPr lang="en-GB" dirty="0" err="1" smtClean="0"/>
              <a:t>enseignants</a:t>
            </a:r>
            <a:r>
              <a:rPr lang="en-GB" dirty="0" smtClean="0"/>
              <a:t> </a:t>
            </a:r>
            <a:r>
              <a:rPr lang="en-GB" dirty="0" err="1" smtClean="0"/>
              <a:t>mathématiques</a:t>
            </a:r>
            <a:r>
              <a:rPr lang="en-GB" dirty="0" smtClean="0"/>
              <a:t> </a:t>
            </a:r>
            <a:r>
              <a:rPr lang="en-GB" dirty="0" err="1" smtClean="0"/>
              <a:t>à</a:t>
            </a:r>
            <a:r>
              <a:rPr lang="en-GB" dirty="0" smtClean="0"/>
              <a:t> </a:t>
            </a:r>
            <a:r>
              <a:rPr lang="en-GB" dirty="0" err="1" smtClean="0"/>
              <a:t>utiliser</a:t>
            </a:r>
            <a:r>
              <a:rPr lang="en-GB" dirty="0" smtClean="0"/>
              <a:t> la science </a:t>
            </a:r>
            <a:r>
              <a:rPr lang="en-GB" dirty="0" err="1" smtClean="0"/>
              <a:t>dans</a:t>
            </a:r>
            <a:r>
              <a:rPr lang="en-GB" dirty="0" smtClean="0"/>
              <a:t> </a:t>
            </a:r>
            <a:r>
              <a:rPr lang="en-GB" dirty="0" err="1" smtClean="0"/>
              <a:t>leur</a:t>
            </a:r>
            <a:r>
              <a:rPr lang="en-GB" dirty="0" smtClean="0"/>
              <a:t> </a:t>
            </a:r>
            <a:r>
              <a:rPr lang="en-GB" dirty="0" err="1" smtClean="0"/>
              <a:t>classe</a:t>
            </a:r>
            <a:r>
              <a:rPr lang="en-GB" dirty="0" smtClean="0"/>
              <a:t> de </a:t>
            </a:r>
            <a:r>
              <a:rPr lang="en-GB" dirty="0" err="1" smtClean="0"/>
              <a:t>mathématiques</a:t>
            </a:r>
            <a:r>
              <a:rPr lang="en-GB" dirty="0" smtClean="0"/>
              <a:t>. </a:t>
            </a:r>
            <a:r>
              <a:rPr lang="en-GB" dirty="0" err="1" smtClean="0"/>
              <a:t>Ils</a:t>
            </a:r>
            <a:r>
              <a:rPr lang="en-GB" dirty="0" smtClean="0"/>
              <a:t> </a:t>
            </a:r>
            <a:r>
              <a:rPr lang="en-GB" dirty="0" err="1" smtClean="0"/>
              <a:t>introduisent</a:t>
            </a:r>
            <a:r>
              <a:rPr lang="en-GB" dirty="0" smtClean="0"/>
              <a:t> les notions de </a:t>
            </a:r>
            <a:r>
              <a:rPr lang="en-GB" dirty="0" err="1" smtClean="0"/>
              <a:t>mathématiques</a:t>
            </a:r>
            <a:r>
              <a:rPr lang="en-GB" dirty="0" smtClean="0"/>
              <a:t> </a:t>
            </a:r>
            <a:r>
              <a:rPr lang="en-GB" dirty="0" err="1" smtClean="0"/>
              <a:t>appliquées</a:t>
            </a:r>
            <a:r>
              <a:rPr lang="en-GB" dirty="0" smtClean="0"/>
              <a:t> simples pour </a:t>
            </a:r>
            <a:r>
              <a:rPr lang="en-GB" dirty="0" err="1" smtClean="0"/>
              <a:t>relier</a:t>
            </a:r>
            <a:r>
              <a:rPr lang="en-GB" dirty="0" smtClean="0"/>
              <a:t> les sciences et les </a:t>
            </a:r>
            <a:r>
              <a:rPr lang="en-GB" dirty="0" err="1" smtClean="0"/>
              <a:t>mathématique</a:t>
            </a:r>
            <a:r>
              <a:rPr lang="en-GB" dirty="0" smtClean="0"/>
              <a:t> plus </a:t>
            </a:r>
            <a:r>
              <a:rPr lang="en-GB" dirty="0" err="1" smtClean="0"/>
              <a:t>à</a:t>
            </a:r>
            <a:r>
              <a:rPr lang="en-GB" dirty="0" smtClean="0"/>
              <a:t> la vie des </a:t>
            </a:r>
            <a:r>
              <a:rPr lang="en-GB" dirty="0" err="1" smtClean="0"/>
              <a:t>élèves</a:t>
            </a:r>
            <a:r>
              <a:rPr lang="en-GB" dirty="0" smtClean="0"/>
              <a:t>. </a:t>
            </a:r>
            <a:r>
              <a:rPr lang="en-GB" dirty="0" err="1" smtClean="0"/>
              <a:t>Ils</a:t>
            </a:r>
            <a:r>
              <a:rPr lang="en-GB" dirty="0" smtClean="0"/>
              <a:t> </a:t>
            </a:r>
            <a:r>
              <a:rPr lang="en-GB" dirty="0" err="1" smtClean="0"/>
              <a:t>peuvent</a:t>
            </a:r>
            <a:r>
              <a:rPr lang="en-GB" dirty="0" smtClean="0"/>
              <a:t> </a:t>
            </a:r>
            <a:r>
              <a:rPr lang="en-GB" dirty="0" err="1" smtClean="0"/>
              <a:t>aussi</a:t>
            </a:r>
            <a:r>
              <a:rPr lang="en-GB" dirty="0" smtClean="0"/>
              <a:t> faire des liens </a:t>
            </a:r>
            <a:r>
              <a:rPr lang="en-GB" dirty="0" err="1" smtClean="0"/>
              <a:t>vers</a:t>
            </a:r>
            <a:r>
              <a:rPr lang="en-GB" dirty="0" smtClean="0"/>
              <a:t> </a:t>
            </a:r>
            <a:r>
              <a:rPr lang="en-GB" dirty="0" err="1" smtClean="0"/>
              <a:t>d'ingénierie</a:t>
            </a:r>
            <a:r>
              <a:rPr lang="en-GB" dirty="0" smtClean="0"/>
              <a:t> et </a:t>
            </a:r>
            <a:r>
              <a:rPr lang="en-GB" dirty="0" err="1" smtClean="0"/>
              <a:t>d'autres</a:t>
            </a:r>
            <a:r>
              <a:rPr lang="en-GB" dirty="0" smtClean="0"/>
              <a:t> </a:t>
            </a:r>
            <a:r>
              <a:rPr lang="en-GB" dirty="0" err="1" smtClean="0"/>
              <a:t>carrières</a:t>
            </a:r>
            <a:r>
              <a:rPr lang="en-GB" dirty="0" smtClean="0"/>
              <a:t> futures en </a:t>
            </a:r>
            <a:r>
              <a:rPr lang="en-GB" dirty="0" err="1" smtClean="0"/>
              <a:t>utilisant</a:t>
            </a:r>
            <a:r>
              <a:rPr lang="en-GB" dirty="0" smtClean="0"/>
              <a:t> des </a:t>
            </a:r>
            <a:r>
              <a:rPr lang="en-GB" dirty="0" err="1" smtClean="0"/>
              <a:t>mathématiques</a:t>
            </a:r>
            <a:r>
              <a:rPr lang="en-GB" dirty="0" smtClean="0"/>
              <a:t> plus complexes.</a:t>
            </a:r>
          </a:p>
          <a:p>
            <a:endParaRPr lang="en-GB" dirty="0" smtClean="0"/>
          </a:p>
          <a:p>
            <a:r>
              <a:rPr lang="en-GB" dirty="0" smtClean="0"/>
              <a:t>In Leicester we train teachers to teach Mathematics with Physics or</a:t>
            </a:r>
            <a:r>
              <a:rPr lang="en-GB" baseline="0" dirty="0" smtClean="0"/>
              <a:t> Physics with Mathematics.  We also do a lot of work with the general science teachers on how to implement mathematics in their teaching.  The physics with mathematics teachers are trained to make a link between the mathematics and science departments.  They are trained to teach Biology. Chemistry. Physics and Mathematics at secondary school (11-18) and help the science departments to use mathematics more effectively (in England and Wales science teachers have to teach all three sciences to students up to 16 years old).  More importantly, they help the mathematic teachers to use science in their mathematics classroom. They introduce the ideas of simple applied mathematics to link the mathematics more to the children’s lives and science in their lives, they also can make links to engineering and other future careers using more complex mathematics</a:t>
            </a:r>
          </a:p>
        </p:txBody>
      </p:sp>
      <p:sp>
        <p:nvSpPr>
          <p:cNvPr id="4" name="Slide Number Placeholder 3"/>
          <p:cNvSpPr>
            <a:spLocks noGrp="1"/>
          </p:cNvSpPr>
          <p:nvPr>
            <p:ph type="sldNum" sz="quarter" idx="10"/>
          </p:nvPr>
        </p:nvSpPr>
        <p:spPr/>
        <p:txBody>
          <a:bodyPr/>
          <a:lstStyle/>
          <a:p>
            <a:fld id="{D9EDAA03-46A0-48F2-9D2D-D7C181F3F77C}" type="slidenum">
              <a:rPr lang="en-GB" smtClean="0"/>
              <a:pPr/>
              <a:t>6</a:t>
            </a:fld>
            <a:endParaRPr lang="en-GB"/>
          </a:p>
        </p:txBody>
      </p:sp>
    </p:spTree>
    <p:extLst>
      <p:ext uri="{BB962C8B-B14F-4D97-AF65-F5344CB8AC3E}">
        <p14:creationId xmlns:p14="http://schemas.microsoft.com/office/powerpoint/2010/main" val="138614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En </a:t>
            </a:r>
            <a:r>
              <a:rPr lang="en-GB" dirty="0" err="1" smtClean="0"/>
              <a:t>réalité</a:t>
            </a:r>
            <a:r>
              <a:rPr lang="en-GB" dirty="0" smtClean="0"/>
              <a:t> les </a:t>
            </a:r>
            <a:r>
              <a:rPr lang="en-GB" dirty="0" err="1" smtClean="0"/>
              <a:t>enseignants</a:t>
            </a:r>
            <a:r>
              <a:rPr lang="en-GB" dirty="0" smtClean="0"/>
              <a:t> de </a:t>
            </a:r>
            <a:r>
              <a:rPr lang="en-GB" dirty="0" err="1" smtClean="0"/>
              <a:t>mathématiques</a:t>
            </a:r>
            <a:r>
              <a:rPr lang="en-GB" dirty="0" smtClean="0"/>
              <a:t> et de </a:t>
            </a:r>
            <a:r>
              <a:rPr lang="en-GB" dirty="0" err="1" smtClean="0"/>
              <a:t>départements</a:t>
            </a:r>
            <a:r>
              <a:rPr lang="en-GB" dirty="0" smtClean="0"/>
              <a:t> de sciences </a:t>
            </a:r>
            <a:r>
              <a:rPr lang="en-GB" dirty="0" err="1" smtClean="0"/>
              <a:t>sont</a:t>
            </a:r>
            <a:r>
              <a:rPr lang="en-GB" dirty="0" smtClean="0"/>
              <a:t> </a:t>
            </a:r>
            <a:r>
              <a:rPr lang="en-GB" dirty="0" err="1" smtClean="0"/>
              <a:t>prêts</a:t>
            </a:r>
            <a:r>
              <a:rPr lang="en-GB" dirty="0" smtClean="0"/>
              <a:t> </a:t>
            </a:r>
            <a:r>
              <a:rPr lang="en-GB" dirty="0" err="1" smtClean="0"/>
              <a:t>à</a:t>
            </a:r>
            <a:r>
              <a:rPr lang="en-GB" dirty="0" smtClean="0"/>
              <a:t> </a:t>
            </a:r>
            <a:r>
              <a:rPr lang="en-GB" dirty="0" err="1" smtClean="0"/>
              <a:t>travailler</a:t>
            </a:r>
            <a:r>
              <a:rPr lang="en-GB" dirty="0" smtClean="0"/>
              <a:t> ensemble. </a:t>
            </a:r>
            <a:r>
              <a:rPr lang="en-GB" dirty="0" err="1" smtClean="0"/>
              <a:t>Dans</a:t>
            </a:r>
            <a:r>
              <a:rPr lang="en-GB" dirty="0" smtClean="0"/>
              <a:t> </a:t>
            </a:r>
            <a:r>
              <a:rPr lang="en-GB" dirty="0" err="1" smtClean="0"/>
              <a:t>certaines</a:t>
            </a:r>
            <a:r>
              <a:rPr lang="en-GB" dirty="0" smtClean="0"/>
              <a:t> </a:t>
            </a:r>
            <a:r>
              <a:rPr lang="en-GB" dirty="0" err="1" smtClean="0"/>
              <a:t>écoles</a:t>
            </a:r>
            <a:r>
              <a:rPr lang="en-GB" dirty="0" smtClean="0"/>
              <a:t>, les </a:t>
            </a:r>
            <a:r>
              <a:rPr lang="en-GB" dirty="0" err="1" smtClean="0"/>
              <a:t>deux</a:t>
            </a:r>
            <a:r>
              <a:rPr lang="en-GB" dirty="0" smtClean="0"/>
              <a:t> </a:t>
            </a:r>
            <a:r>
              <a:rPr lang="en-GB" dirty="0" err="1" smtClean="0"/>
              <a:t>départements</a:t>
            </a:r>
            <a:r>
              <a:rPr lang="en-GB" baseline="0" dirty="0" smtClean="0"/>
              <a:t> </a:t>
            </a:r>
            <a:r>
              <a:rPr lang="en-GB" dirty="0" err="1" smtClean="0"/>
              <a:t>ont</a:t>
            </a:r>
            <a:r>
              <a:rPr lang="en-GB" dirty="0" smtClean="0"/>
              <a:t> des </a:t>
            </a:r>
            <a:r>
              <a:rPr lang="en-GB" dirty="0" err="1" smtClean="0"/>
              <a:t>projets</a:t>
            </a:r>
            <a:r>
              <a:rPr lang="en-GB" dirty="0" smtClean="0"/>
              <a:t> de collaboration pour les </a:t>
            </a:r>
            <a:r>
              <a:rPr lang="en-GB" dirty="0" err="1" smtClean="0"/>
              <a:t>étudiants</a:t>
            </a:r>
            <a:r>
              <a:rPr lang="en-GB" dirty="0" smtClean="0"/>
              <a:t> qui font des </a:t>
            </a:r>
            <a:r>
              <a:rPr lang="en-GB" dirty="0" err="1" smtClean="0"/>
              <a:t>expériences</a:t>
            </a:r>
            <a:r>
              <a:rPr lang="en-GB" dirty="0" smtClean="0"/>
              <a:t> </a:t>
            </a:r>
            <a:r>
              <a:rPr lang="en-GB" dirty="0" err="1" smtClean="0"/>
              <a:t>dans</a:t>
            </a:r>
            <a:r>
              <a:rPr lang="en-GB" dirty="0" smtClean="0"/>
              <a:t> le </a:t>
            </a:r>
            <a:r>
              <a:rPr lang="en-GB" dirty="0" err="1" smtClean="0"/>
              <a:t>cours</a:t>
            </a:r>
            <a:r>
              <a:rPr lang="en-GB" dirty="0" smtClean="0"/>
              <a:t> de science </a:t>
            </a:r>
            <a:r>
              <a:rPr lang="en-GB" dirty="0" err="1" smtClean="0"/>
              <a:t>ettransposent</a:t>
            </a:r>
            <a:r>
              <a:rPr lang="en-GB" baseline="0" dirty="0" smtClean="0"/>
              <a:t> </a:t>
            </a:r>
            <a:r>
              <a:rPr lang="en-GB" baseline="0" dirty="0" err="1" smtClean="0"/>
              <a:t>leur</a:t>
            </a:r>
            <a:r>
              <a:rPr lang="en-GB" dirty="0" smtClean="0"/>
              <a:t> </a:t>
            </a:r>
            <a:r>
              <a:rPr lang="en-GB" dirty="0" err="1" smtClean="0"/>
              <a:t>résultats</a:t>
            </a:r>
            <a:r>
              <a:rPr lang="en-GB" baseline="0" dirty="0" smtClean="0"/>
              <a:t> au </a:t>
            </a:r>
            <a:r>
              <a:rPr lang="en-GB" baseline="0" dirty="0" err="1" smtClean="0"/>
              <a:t>cours</a:t>
            </a:r>
            <a:r>
              <a:rPr lang="en-GB" baseline="0" dirty="0" smtClean="0"/>
              <a:t> de </a:t>
            </a:r>
            <a:r>
              <a:rPr lang="en-GB" dirty="0" err="1" smtClean="0"/>
              <a:t>mathématiques</a:t>
            </a:r>
            <a:r>
              <a:rPr lang="en-GB" dirty="0" smtClean="0"/>
              <a:t> pour </a:t>
            </a:r>
            <a:r>
              <a:rPr lang="en-GB" dirty="0" err="1" smtClean="0"/>
              <a:t>l'analyse</a:t>
            </a:r>
            <a:r>
              <a:rPr lang="en-GB" dirty="0" smtClean="0"/>
              <a:t> des </a:t>
            </a:r>
            <a:r>
              <a:rPr lang="en-GB" dirty="0" err="1" smtClean="0"/>
              <a:t>données</a:t>
            </a:r>
            <a:r>
              <a:rPr lang="en-GB" dirty="0" smtClean="0"/>
              <a:t>. Par </a:t>
            </a:r>
            <a:r>
              <a:rPr lang="en-GB" dirty="0" err="1" smtClean="0"/>
              <a:t>exemple</a:t>
            </a:r>
            <a:r>
              <a:rPr lang="en-GB" dirty="0" smtClean="0"/>
              <a:t>, le </a:t>
            </a:r>
            <a:r>
              <a:rPr lang="en-GB" dirty="0" err="1" smtClean="0"/>
              <a:t>Calcul</a:t>
            </a:r>
            <a:r>
              <a:rPr lang="en-GB" dirty="0" smtClean="0"/>
              <a:t> des </a:t>
            </a:r>
            <a:r>
              <a:rPr lang="en-GB" dirty="0" err="1" smtClean="0"/>
              <a:t>moyennes</a:t>
            </a:r>
            <a:r>
              <a:rPr lang="en-GB" dirty="0" smtClean="0"/>
              <a:t> </a:t>
            </a:r>
            <a:r>
              <a:rPr lang="en-GB" dirty="0" err="1" smtClean="0"/>
              <a:t>ou</a:t>
            </a:r>
            <a:r>
              <a:rPr lang="en-GB" dirty="0" smtClean="0"/>
              <a:t> des </a:t>
            </a:r>
            <a:r>
              <a:rPr lang="en-GB" dirty="0" err="1" smtClean="0"/>
              <a:t>statistiques</a:t>
            </a:r>
            <a:r>
              <a:rPr lang="en-GB" dirty="0" smtClean="0"/>
              <a:t> plus complexes. Les </a:t>
            </a:r>
            <a:r>
              <a:rPr lang="en-GB" dirty="0" err="1" smtClean="0"/>
              <a:t>enseignants</a:t>
            </a:r>
            <a:r>
              <a:rPr lang="en-GB" dirty="0" smtClean="0"/>
              <a:t> de  </a:t>
            </a:r>
            <a:r>
              <a:rPr lang="en-GB" dirty="0" err="1" smtClean="0"/>
              <a:t>mathématiques</a:t>
            </a:r>
            <a:r>
              <a:rPr lang="en-GB" dirty="0" smtClean="0"/>
              <a:t> </a:t>
            </a:r>
            <a:r>
              <a:rPr lang="en-GB" dirty="0" err="1" smtClean="0"/>
              <a:t>décident</a:t>
            </a:r>
            <a:r>
              <a:rPr lang="en-GB" dirty="0" smtClean="0"/>
              <a:t> </a:t>
            </a:r>
            <a:r>
              <a:rPr lang="en-GB" dirty="0" err="1" smtClean="0"/>
              <a:t>alors</a:t>
            </a:r>
            <a:r>
              <a:rPr lang="en-GB" dirty="0" smtClean="0"/>
              <a:t> avec</a:t>
            </a:r>
            <a:r>
              <a:rPr lang="en-GB" baseline="0" dirty="0" smtClean="0"/>
              <a:t> les </a:t>
            </a:r>
            <a:r>
              <a:rPr lang="en-GB" dirty="0" err="1" smtClean="0"/>
              <a:t>élèves</a:t>
            </a:r>
            <a:r>
              <a:rPr lang="en-GB" dirty="0" smtClean="0"/>
              <a:t> </a:t>
            </a:r>
            <a:r>
              <a:rPr lang="en-GB" dirty="0" err="1" smtClean="0"/>
              <a:t>si</a:t>
            </a:r>
            <a:r>
              <a:rPr lang="en-GB" dirty="0" smtClean="0"/>
              <a:t> plus </a:t>
            </a:r>
            <a:r>
              <a:rPr lang="en-GB" dirty="0" err="1" smtClean="0"/>
              <a:t>expériences</a:t>
            </a:r>
            <a:r>
              <a:rPr lang="en-GB" dirty="0" smtClean="0"/>
              <a:t> </a:t>
            </a:r>
            <a:r>
              <a:rPr lang="en-GB" dirty="0" err="1" smtClean="0"/>
              <a:t>sont</a:t>
            </a:r>
            <a:r>
              <a:rPr lang="en-GB" dirty="0" smtClean="0"/>
              <a:t> </a:t>
            </a:r>
            <a:r>
              <a:rPr lang="en-GB" dirty="0" err="1" smtClean="0"/>
              <a:t>nécessaires</a:t>
            </a:r>
            <a:r>
              <a:rPr lang="en-GB" dirty="0" smtClean="0"/>
              <a:t>. </a:t>
            </a:r>
            <a:r>
              <a:rPr lang="en-GB" dirty="0" err="1" smtClean="0"/>
              <a:t>Ensuite</a:t>
            </a:r>
            <a:r>
              <a:rPr lang="en-GB" dirty="0" smtClean="0"/>
              <a:t>, au </a:t>
            </a:r>
            <a:r>
              <a:rPr lang="en-GB" dirty="0" err="1" smtClean="0"/>
              <a:t>cours</a:t>
            </a:r>
            <a:r>
              <a:rPr lang="en-GB" dirty="0" smtClean="0"/>
              <a:t> de sciences, </a:t>
            </a:r>
            <a:r>
              <a:rPr lang="en-GB" dirty="0" err="1" smtClean="0"/>
              <a:t>ils</a:t>
            </a:r>
            <a:r>
              <a:rPr lang="en-GB" dirty="0" smtClean="0"/>
              <a:t> </a:t>
            </a:r>
            <a:r>
              <a:rPr lang="en-GB" dirty="0" err="1" smtClean="0"/>
              <a:t>peuvent</a:t>
            </a:r>
            <a:r>
              <a:rPr lang="en-GB" dirty="0" smtClean="0"/>
              <a:t> </a:t>
            </a:r>
            <a:r>
              <a:rPr lang="en-GB" dirty="0" err="1" smtClean="0"/>
              <a:t>recueillir</a:t>
            </a:r>
            <a:r>
              <a:rPr lang="en-GB" dirty="0" smtClean="0"/>
              <a:t> </a:t>
            </a:r>
            <a:r>
              <a:rPr lang="en-GB" dirty="0" err="1" smtClean="0"/>
              <a:t>davantage</a:t>
            </a:r>
            <a:r>
              <a:rPr lang="en-GB" dirty="0" smtClean="0"/>
              <a:t> de </a:t>
            </a:r>
            <a:r>
              <a:rPr lang="en-GB" dirty="0" err="1" smtClean="0"/>
              <a:t>données</a:t>
            </a:r>
            <a:r>
              <a:rPr lang="en-GB" dirty="0" smtClean="0"/>
              <a:t> </a:t>
            </a:r>
            <a:r>
              <a:rPr lang="en-GB" dirty="0" err="1" smtClean="0"/>
              <a:t>ou</a:t>
            </a:r>
            <a:r>
              <a:rPr lang="en-GB" dirty="0" smtClean="0"/>
              <a:t> commencer </a:t>
            </a:r>
            <a:r>
              <a:rPr lang="en-GB" dirty="0" err="1" smtClean="0"/>
              <a:t>à</a:t>
            </a:r>
            <a:r>
              <a:rPr lang="en-GB" dirty="0" smtClean="0"/>
              <a:t>  analyser</a:t>
            </a:r>
            <a:r>
              <a:rPr lang="en-GB" baseline="0" dirty="0" smtClean="0"/>
              <a:t> les</a:t>
            </a:r>
            <a:r>
              <a:rPr lang="en-GB" dirty="0" smtClean="0"/>
              <a:t> </a:t>
            </a:r>
            <a:r>
              <a:rPr lang="en-GB" dirty="0" err="1" smtClean="0"/>
              <a:t>graphiques</a:t>
            </a:r>
            <a:r>
              <a:rPr lang="en-GB" dirty="0" smtClean="0"/>
              <a:t>. </a:t>
            </a:r>
            <a:r>
              <a:rPr lang="en-GB" dirty="0" err="1" smtClean="0"/>
              <a:t>Autre</a:t>
            </a:r>
            <a:r>
              <a:rPr lang="en-GB" dirty="0" smtClean="0"/>
              <a:t> </a:t>
            </a:r>
            <a:r>
              <a:rPr lang="en-GB" dirty="0" err="1" smtClean="0"/>
              <a:t>nouveauté</a:t>
            </a:r>
            <a:r>
              <a:rPr lang="en-GB" dirty="0" smtClean="0"/>
              <a:t>:</a:t>
            </a:r>
            <a:r>
              <a:rPr lang="en-GB" baseline="0" dirty="0" smtClean="0"/>
              <a:t> des </a:t>
            </a:r>
            <a:r>
              <a:rPr lang="en-GB" dirty="0" err="1" smtClean="0"/>
              <a:t>enseignants</a:t>
            </a:r>
            <a:r>
              <a:rPr lang="en-GB" baseline="0" dirty="0" smtClean="0"/>
              <a:t> </a:t>
            </a:r>
            <a:r>
              <a:rPr lang="en-GB" dirty="0" err="1" smtClean="0"/>
              <a:t>utilisent</a:t>
            </a:r>
            <a:r>
              <a:rPr lang="en-GB" dirty="0" smtClean="0"/>
              <a:t> la science </a:t>
            </a:r>
            <a:r>
              <a:rPr lang="en-GB" dirty="0" err="1" smtClean="0"/>
              <a:t>ou</a:t>
            </a:r>
            <a:r>
              <a:rPr lang="en-GB" dirty="0" smtClean="0"/>
              <a:t>  la </a:t>
            </a:r>
            <a:r>
              <a:rPr lang="en-GB" dirty="0" err="1" smtClean="0"/>
              <a:t>technologie</a:t>
            </a:r>
            <a:r>
              <a:rPr lang="en-GB" dirty="0" smtClean="0"/>
              <a:t> au </a:t>
            </a:r>
            <a:r>
              <a:rPr lang="en-GB" dirty="0" err="1" smtClean="0"/>
              <a:t>cours</a:t>
            </a:r>
            <a:r>
              <a:rPr lang="en-GB" dirty="0" smtClean="0"/>
              <a:t> de </a:t>
            </a:r>
            <a:r>
              <a:rPr lang="en-GB" dirty="0" err="1" smtClean="0"/>
              <a:t>mathématiques</a:t>
            </a:r>
            <a:r>
              <a:rPr lang="en-GB" dirty="0" smtClean="0"/>
              <a:t>. </a:t>
            </a:r>
            <a:r>
              <a:rPr lang="en-GB" dirty="0" err="1" smtClean="0"/>
              <a:t>Comme</a:t>
            </a:r>
            <a:r>
              <a:rPr lang="en-GB" dirty="0" smtClean="0"/>
              <a:t> </a:t>
            </a:r>
            <a:r>
              <a:rPr lang="en-GB" dirty="0" err="1" smtClean="0"/>
              <a:t>mentionné</a:t>
            </a:r>
            <a:r>
              <a:rPr lang="en-GB" baseline="0" dirty="0" smtClean="0"/>
              <a:t> </a:t>
            </a:r>
            <a:r>
              <a:rPr lang="en-GB" dirty="0" smtClean="0"/>
              <a:t> </a:t>
            </a:r>
            <a:r>
              <a:rPr lang="en-GB" dirty="0" err="1" smtClean="0"/>
              <a:t>précédemment</a:t>
            </a:r>
            <a:r>
              <a:rPr lang="en-GB" dirty="0" smtClean="0"/>
              <a:t>, </a:t>
            </a:r>
            <a:r>
              <a:rPr lang="en-GB" dirty="0" err="1" smtClean="0"/>
              <a:t>certaines</a:t>
            </a:r>
            <a:r>
              <a:rPr lang="en-GB" dirty="0" smtClean="0"/>
              <a:t> classes </a:t>
            </a:r>
            <a:r>
              <a:rPr lang="en-GB" dirty="0" err="1" smtClean="0"/>
              <a:t>ou</a:t>
            </a:r>
            <a:r>
              <a:rPr lang="en-GB" dirty="0" smtClean="0"/>
              <a:t> </a:t>
            </a:r>
            <a:r>
              <a:rPr lang="en-GB" dirty="0" err="1" smtClean="0"/>
              <a:t>enseignants</a:t>
            </a:r>
            <a:r>
              <a:rPr lang="en-GB" dirty="0" smtClean="0"/>
              <a:t> </a:t>
            </a:r>
            <a:r>
              <a:rPr lang="en-GB" dirty="0" err="1" smtClean="0"/>
              <a:t>vont</a:t>
            </a:r>
            <a:r>
              <a:rPr lang="en-GB" dirty="0" smtClean="0"/>
              <a:t> de la formation au centre national Stem. Il </a:t>
            </a:r>
            <a:r>
              <a:rPr lang="en-GB" dirty="0" err="1" smtClean="0"/>
              <a:t>est</a:t>
            </a:r>
            <a:r>
              <a:rPr lang="en-GB" dirty="0" smtClean="0"/>
              <a:t> important de </a:t>
            </a:r>
            <a:r>
              <a:rPr lang="en-GB" dirty="0" err="1" smtClean="0"/>
              <a:t>mentionner</a:t>
            </a:r>
            <a:r>
              <a:rPr lang="en-GB" dirty="0" smtClean="0"/>
              <a:t>, </a:t>
            </a:r>
            <a:r>
              <a:rPr lang="en-GB" dirty="0" err="1" smtClean="0"/>
              <a:t>cependant</a:t>
            </a:r>
            <a:r>
              <a:rPr lang="en-GB" dirty="0" smtClean="0"/>
              <a:t>, </a:t>
            </a:r>
            <a:r>
              <a:rPr lang="en-GB" dirty="0" err="1" smtClean="0"/>
              <a:t>est</a:t>
            </a:r>
            <a:r>
              <a:rPr lang="en-GB" dirty="0" smtClean="0"/>
              <a:t> </a:t>
            </a:r>
            <a:r>
              <a:rPr lang="en-GB" dirty="0" err="1" smtClean="0"/>
              <a:t>qu'il</a:t>
            </a:r>
            <a:r>
              <a:rPr lang="en-GB" dirty="0" smtClean="0"/>
              <a:t> y a encore beaucoup de résistance </a:t>
            </a:r>
            <a:r>
              <a:rPr lang="en-GB" dirty="0" err="1" smtClean="0"/>
              <a:t>à</a:t>
            </a:r>
            <a:r>
              <a:rPr lang="en-GB" dirty="0" smtClean="0"/>
              <a:t> tout </a:t>
            </a:r>
            <a:r>
              <a:rPr lang="en-GB" dirty="0" err="1" smtClean="0"/>
              <a:t>cela</a:t>
            </a:r>
            <a:r>
              <a:rPr lang="en-GB" dirty="0" smtClean="0"/>
              <a:t>. Les </a:t>
            </a:r>
            <a:r>
              <a:rPr lang="en-GB" dirty="0" err="1" smtClean="0"/>
              <a:t>enseignants</a:t>
            </a:r>
            <a:r>
              <a:rPr lang="en-GB" dirty="0" smtClean="0"/>
              <a:t> </a:t>
            </a:r>
            <a:r>
              <a:rPr lang="en-GB" dirty="0" err="1" smtClean="0"/>
              <a:t>sont</a:t>
            </a:r>
            <a:r>
              <a:rPr lang="en-GB" dirty="0" smtClean="0"/>
              <a:t> </a:t>
            </a:r>
            <a:r>
              <a:rPr lang="en-GB" dirty="0" err="1" smtClean="0"/>
              <a:t>occupés</a:t>
            </a:r>
            <a:r>
              <a:rPr lang="en-GB" dirty="0" smtClean="0"/>
              <a:t> et </a:t>
            </a:r>
            <a:r>
              <a:rPr lang="en-GB" dirty="0" err="1" smtClean="0"/>
              <a:t>ont</a:t>
            </a:r>
            <a:r>
              <a:rPr lang="en-GB" dirty="0" smtClean="0"/>
              <a:t> du mal </a:t>
            </a:r>
            <a:r>
              <a:rPr lang="en-GB" dirty="0" err="1" smtClean="0"/>
              <a:t>à</a:t>
            </a:r>
            <a:r>
              <a:rPr lang="en-GB" dirty="0" smtClean="0"/>
              <a:t> </a:t>
            </a:r>
            <a:r>
              <a:rPr lang="en-GB" dirty="0" err="1" smtClean="0"/>
              <a:t>trouver</a:t>
            </a:r>
            <a:r>
              <a:rPr lang="en-GB" dirty="0" smtClean="0"/>
              <a:t> le temps de </a:t>
            </a:r>
            <a:r>
              <a:rPr lang="en-GB" dirty="0" err="1" smtClean="0"/>
              <a:t>travailler</a:t>
            </a:r>
            <a:r>
              <a:rPr lang="en-GB" dirty="0" smtClean="0"/>
              <a:t> avec un </a:t>
            </a:r>
            <a:r>
              <a:rPr lang="en-GB" dirty="0" err="1" smtClean="0"/>
              <a:t>département</a:t>
            </a:r>
            <a:r>
              <a:rPr lang="en-GB" dirty="0" smtClean="0"/>
              <a:t>. Il y a </a:t>
            </a:r>
            <a:r>
              <a:rPr lang="en-GB" dirty="0" err="1" smtClean="0"/>
              <a:t>aussi</a:t>
            </a:r>
            <a:r>
              <a:rPr lang="en-GB" dirty="0" smtClean="0"/>
              <a:t> les </a:t>
            </a:r>
            <a:r>
              <a:rPr lang="en-GB" dirty="0" err="1" smtClean="0"/>
              <a:t>contraintes</a:t>
            </a:r>
            <a:r>
              <a:rPr lang="en-GB" dirty="0" smtClean="0"/>
              <a:t> du programme.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r>
              <a:rPr lang="en-GB" dirty="0" smtClean="0"/>
              <a:t>In reality</a:t>
            </a:r>
            <a:r>
              <a:rPr lang="en-GB" baseline="0" dirty="0" smtClean="0"/>
              <a:t> teachers from mathematics and science departments are willing to work together.  In some schools the two departments have collaborative projects for which students do experiments in the science department and take the results to their mathematics teachers for the analysis of data, for instance calculating averages or more complex statistics. The mathematic teachers then decide with the pupils whether more experiments are needed.  Next in the science classroom they can collect more data or start to evaluate graphs.  Another new development is teachers using science or technology in the mathematics classroom.  As said before some classes or teachers go for STEM training in the National STEM centre.  What is important to mention, however, is that there is still a lot of resistance to all of this.  Teachers are busy and find it difficult to find the time to work with another department.  There are also curriculum constraints.</a:t>
            </a:r>
          </a:p>
          <a:p>
            <a:endParaRPr lang="en-GB" baseline="0" dirty="0" smtClean="0"/>
          </a:p>
        </p:txBody>
      </p:sp>
      <p:sp>
        <p:nvSpPr>
          <p:cNvPr id="4" name="Slide Number Placeholder 3"/>
          <p:cNvSpPr>
            <a:spLocks noGrp="1"/>
          </p:cNvSpPr>
          <p:nvPr>
            <p:ph type="sldNum" sz="quarter" idx="10"/>
          </p:nvPr>
        </p:nvSpPr>
        <p:spPr/>
        <p:txBody>
          <a:bodyPr/>
          <a:lstStyle/>
          <a:p>
            <a:fld id="{D9EDAA03-46A0-48F2-9D2D-D7C181F3F77C}" type="slidenum">
              <a:rPr lang="en-GB" smtClean="0"/>
              <a:pPr/>
              <a:t>7</a:t>
            </a:fld>
            <a:endParaRPr lang="en-GB"/>
          </a:p>
        </p:txBody>
      </p:sp>
    </p:spTree>
    <p:extLst>
      <p:ext uri="{BB962C8B-B14F-4D97-AF65-F5344CB8AC3E}">
        <p14:creationId xmlns:p14="http://schemas.microsoft.com/office/powerpoint/2010/main" val="2045336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Pour </a:t>
            </a:r>
            <a:r>
              <a:rPr lang="en-GB" dirty="0" err="1" smtClean="0"/>
              <a:t>aujourd'hui</a:t>
            </a:r>
            <a:r>
              <a:rPr lang="en-GB" dirty="0" smtClean="0"/>
              <a:t>, nous </a:t>
            </a:r>
            <a:r>
              <a:rPr lang="en-GB" dirty="0" err="1" smtClean="0"/>
              <a:t>aimerions</a:t>
            </a:r>
            <a:r>
              <a:rPr lang="en-GB" dirty="0" smtClean="0"/>
              <a:t> </a:t>
            </a:r>
            <a:r>
              <a:rPr lang="en-GB" dirty="0" err="1" smtClean="0"/>
              <a:t>vous</a:t>
            </a:r>
            <a:r>
              <a:rPr lang="en-GB" dirty="0" smtClean="0"/>
              <a:t> faire </a:t>
            </a:r>
            <a:r>
              <a:rPr lang="en-GB" dirty="0" err="1" smtClean="0"/>
              <a:t>une</a:t>
            </a:r>
            <a:r>
              <a:rPr lang="en-GB" dirty="0" smtClean="0"/>
              <a:t> petite idée de la </a:t>
            </a:r>
            <a:r>
              <a:rPr lang="en-GB" dirty="0" err="1" smtClean="0"/>
              <a:t>façon</a:t>
            </a:r>
            <a:r>
              <a:rPr lang="en-GB" dirty="0" smtClean="0"/>
              <a:t> </a:t>
            </a:r>
            <a:r>
              <a:rPr lang="en-GB" dirty="0" err="1" smtClean="0"/>
              <a:t>dont</a:t>
            </a:r>
            <a:r>
              <a:rPr lang="en-GB" dirty="0" smtClean="0"/>
              <a:t> </a:t>
            </a:r>
            <a:r>
              <a:rPr lang="en-GB" dirty="0" err="1" smtClean="0"/>
              <a:t>vous</a:t>
            </a:r>
            <a:r>
              <a:rPr lang="en-GB" dirty="0" smtClean="0"/>
              <a:t> </a:t>
            </a:r>
            <a:r>
              <a:rPr lang="en-GB" dirty="0" err="1" smtClean="0"/>
              <a:t>pouvez</a:t>
            </a:r>
            <a:r>
              <a:rPr lang="en-GB" dirty="0" smtClean="0"/>
              <a:t> combiner les sciences et les </a:t>
            </a:r>
            <a:r>
              <a:rPr lang="en-GB" dirty="0" err="1" smtClean="0"/>
              <a:t>mathématiques</a:t>
            </a:r>
            <a:r>
              <a:rPr lang="en-GB" dirty="0" smtClean="0"/>
              <a:t>. Nous </a:t>
            </a:r>
            <a:r>
              <a:rPr lang="en-GB" dirty="0" err="1" smtClean="0"/>
              <a:t>utilisons</a:t>
            </a:r>
            <a:r>
              <a:rPr lang="en-GB" dirty="0" smtClean="0"/>
              <a:t> </a:t>
            </a:r>
            <a:r>
              <a:rPr lang="en-GB" dirty="0" err="1" smtClean="0"/>
              <a:t>certaines</a:t>
            </a:r>
            <a:r>
              <a:rPr lang="en-GB" dirty="0" smtClean="0"/>
              <a:t> </a:t>
            </a:r>
            <a:r>
              <a:rPr lang="en-GB" dirty="0" err="1" smtClean="0"/>
              <a:t>idées</a:t>
            </a:r>
            <a:r>
              <a:rPr lang="en-GB" dirty="0" smtClean="0"/>
              <a:t> du </a:t>
            </a:r>
            <a:r>
              <a:rPr lang="en-GB" dirty="0" err="1" smtClean="0"/>
              <a:t>projet</a:t>
            </a:r>
            <a:r>
              <a:rPr lang="en-GB" dirty="0" smtClean="0"/>
              <a:t> Fibonacci, un </a:t>
            </a:r>
            <a:r>
              <a:rPr lang="en-GB" dirty="0" err="1" smtClean="0"/>
              <a:t>projet</a:t>
            </a:r>
            <a:r>
              <a:rPr lang="en-GB" dirty="0" smtClean="0"/>
              <a:t> international qui </a:t>
            </a:r>
            <a:r>
              <a:rPr lang="en-GB" dirty="0" err="1" smtClean="0"/>
              <a:t>vient</a:t>
            </a:r>
            <a:r>
              <a:rPr lang="en-GB" dirty="0" smtClean="0"/>
              <a:t> de se </a:t>
            </a:r>
            <a:r>
              <a:rPr lang="en-GB" dirty="0" err="1" smtClean="0"/>
              <a:t>terminer</a:t>
            </a:r>
            <a:r>
              <a:rPr lang="en-GB" dirty="0" smtClean="0"/>
              <a:t> et Patricia </a:t>
            </a:r>
            <a:r>
              <a:rPr lang="en-GB" dirty="0" err="1" smtClean="0"/>
              <a:t>peut</a:t>
            </a:r>
            <a:r>
              <a:rPr lang="en-GB" dirty="0" smtClean="0"/>
              <a:t> </a:t>
            </a:r>
            <a:r>
              <a:rPr lang="en-GB" dirty="0" err="1" smtClean="0"/>
              <a:t>vous</a:t>
            </a:r>
            <a:r>
              <a:rPr lang="en-GB" dirty="0" smtClean="0"/>
              <a:t> en dire un </a:t>
            </a:r>
            <a:r>
              <a:rPr lang="en-GB" dirty="0" err="1" smtClean="0"/>
              <a:t>peu</a:t>
            </a:r>
            <a:r>
              <a:rPr lang="en-GB" dirty="0" smtClean="0"/>
              <a:t> plus </a:t>
            </a:r>
            <a:r>
              <a:rPr lang="en-GB" dirty="0" err="1" smtClean="0"/>
              <a:t>sur</a:t>
            </a:r>
            <a:r>
              <a:rPr lang="en-GB" dirty="0" smtClean="0"/>
              <a:t> ......... Nous </a:t>
            </a:r>
            <a:r>
              <a:rPr lang="en-GB" dirty="0" err="1" smtClean="0"/>
              <a:t>sommes</a:t>
            </a:r>
            <a:r>
              <a:rPr lang="en-GB" dirty="0" smtClean="0"/>
              <a:t> </a:t>
            </a:r>
            <a:r>
              <a:rPr lang="en-GB" dirty="0" err="1" smtClean="0"/>
              <a:t>aussi</a:t>
            </a:r>
            <a:r>
              <a:rPr lang="en-GB" dirty="0" smtClean="0"/>
              <a:t> </a:t>
            </a:r>
            <a:r>
              <a:rPr lang="en-GB" dirty="0" err="1" smtClean="0"/>
              <a:t>arrivés</a:t>
            </a:r>
            <a:r>
              <a:rPr lang="en-GB" dirty="0" smtClean="0"/>
              <a:t> avec </a:t>
            </a:r>
            <a:r>
              <a:rPr lang="en-GB" dirty="0" err="1" smtClean="0"/>
              <a:t>quelques</a:t>
            </a:r>
            <a:r>
              <a:rPr lang="en-GB" dirty="0" smtClean="0"/>
              <a:t> </a:t>
            </a:r>
            <a:r>
              <a:rPr lang="en-GB" baseline="0" dirty="0" smtClean="0"/>
              <a:t> </a:t>
            </a:r>
            <a:r>
              <a:rPr lang="en-GB" baseline="0" dirty="0" err="1" smtClean="0"/>
              <a:t>expériences</a:t>
            </a:r>
            <a:r>
              <a:rPr lang="en-GB" baseline="0" dirty="0" smtClean="0"/>
              <a:t> de</a:t>
            </a:r>
            <a:r>
              <a:rPr lang="en-GB" dirty="0" smtClean="0"/>
              <a:t> </a:t>
            </a:r>
            <a:r>
              <a:rPr lang="en-GB" dirty="0" err="1" smtClean="0"/>
              <a:t>basées</a:t>
            </a:r>
            <a:r>
              <a:rPr lang="en-GB" dirty="0" smtClean="0"/>
              <a:t> </a:t>
            </a:r>
            <a:r>
              <a:rPr lang="en-GB" dirty="0" err="1" smtClean="0"/>
              <a:t>sur</a:t>
            </a:r>
            <a:r>
              <a:rPr lang="en-GB" dirty="0" smtClean="0"/>
              <a:t> </a:t>
            </a:r>
            <a:r>
              <a:rPr lang="en-GB" dirty="0" err="1" smtClean="0"/>
              <a:t>notre</a:t>
            </a:r>
            <a:r>
              <a:rPr lang="en-GB" dirty="0" smtClean="0"/>
              <a:t> </a:t>
            </a:r>
            <a:r>
              <a:rPr lang="en-GB" dirty="0" err="1" smtClean="0"/>
              <a:t>propre</a:t>
            </a:r>
            <a:r>
              <a:rPr lang="en-GB" dirty="0" smtClean="0"/>
              <a:t> </a:t>
            </a:r>
            <a:r>
              <a:rPr lang="en-GB" dirty="0" err="1" smtClean="0"/>
              <a:t>expérience</a:t>
            </a:r>
            <a:r>
              <a:rPr lang="en-GB" dirty="0" smtClean="0"/>
              <a:t> de </a:t>
            </a:r>
            <a:r>
              <a:rPr lang="en-GB" dirty="0" err="1" smtClean="0"/>
              <a:t>l'enseignement</a:t>
            </a:r>
            <a:r>
              <a:rPr lang="en-GB" dirty="0" smtClean="0"/>
              <a:t> en </a:t>
            </a:r>
            <a:r>
              <a:rPr lang="en-GB" dirty="0" err="1" smtClean="0"/>
              <a:t>classe</a:t>
            </a:r>
            <a:r>
              <a:rPr lang="en-GB" dirty="0" smtClean="0"/>
              <a:t>.</a:t>
            </a:r>
          </a:p>
          <a:p>
            <a:endParaRPr lang="en-GB" dirty="0" smtClean="0"/>
          </a:p>
          <a:p>
            <a:r>
              <a:rPr lang="en-GB" dirty="0" smtClean="0"/>
              <a:t>For</a:t>
            </a:r>
            <a:r>
              <a:rPr lang="en-GB" baseline="0" dirty="0" smtClean="0"/>
              <a:t> today we would like you to get a bit of an idea of how you can combine science and mathematics.  We use some ideas from the Fibonacci project, an international project which has just finished and Patricia can tell you a bit more about.........We also came up with some ideas based on our own experience of classroom teaching.</a:t>
            </a:r>
          </a:p>
          <a:p>
            <a:endParaRPr lang="en-GB" baseline="0" dirty="0" smtClean="0"/>
          </a:p>
        </p:txBody>
      </p:sp>
      <p:sp>
        <p:nvSpPr>
          <p:cNvPr id="4" name="Slide Number Placeholder 3"/>
          <p:cNvSpPr>
            <a:spLocks noGrp="1"/>
          </p:cNvSpPr>
          <p:nvPr>
            <p:ph type="sldNum" sz="quarter" idx="10"/>
          </p:nvPr>
        </p:nvSpPr>
        <p:spPr/>
        <p:txBody>
          <a:bodyPr/>
          <a:lstStyle/>
          <a:p>
            <a:fld id="{D9EDAA03-46A0-48F2-9D2D-D7C181F3F77C}" type="slidenum">
              <a:rPr lang="en-GB" smtClean="0"/>
              <a:pPr/>
              <a:t>8</a:t>
            </a:fld>
            <a:endParaRPr lang="en-GB"/>
          </a:p>
        </p:txBody>
      </p:sp>
    </p:spTree>
    <p:extLst>
      <p:ext uri="{BB962C8B-B14F-4D97-AF65-F5344CB8AC3E}">
        <p14:creationId xmlns:p14="http://schemas.microsoft.com/office/powerpoint/2010/main" val="1428475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Patricia </a:t>
            </a:r>
            <a:r>
              <a:rPr lang="en-GB" smtClean="0"/>
              <a:t>to explain </a:t>
            </a:r>
            <a:r>
              <a:rPr lang="en-GB" dirty="0" smtClean="0"/>
              <a:t>the rest</a:t>
            </a:r>
            <a:endParaRPr lang="en-GB" dirty="0"/>
          </a:p>
        </p:txBody>
      </p:sp>
      <p:sp>
        <p:nvSpPr>
          <p:cNvPr id="4" name="Slide Number Placeholder 3"/>
          <p:cNvSpPr>
            <a:spLocks noGrp="1"/>
          </p:cNvSpPr>
          <p:nvPr>
            <p:ph type="sldNum" sz="quarter" idx="10"/>
          </p:nvPr>
        </p:nvSpPr>
        <p:spPr/>
        <p:txBody>
          <a:bodyPr/>
          <a:lstStyle/>
          <a:p>
            <a:fld id="{D9EDAA03-46A0-48F2-9D2D-D7C181F3F77C}" type="slidenum">
              <a:rPr lang="en-GB" smtClean="0"/>
              <a:pPr/>
              <a:t>9</a:t>
            </a:fld>
            <a:endParaRPr lang="en-GB"/>
          </a:p>
        </p:txBody>
      </p:sp>
    </p:spTree>
    <p:extLst>
      <p:ext uri="{BB962C8B-B14F-4D97-AF65-F5344CB8AC3E}">
        <p14:creationId xmlns:p14="http://schemas.microsoft.com/office/powerpoint/2010/main" val="3894608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fr-FR" smtClean="0"/>
              <a:t>Cliquez et modifiez le titre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369A62-B5E6-CE4B-B809-8FD65C087187}" type="datetime1">
              <a:rPr lang="fr-BE" smtClean="0"/>
              <a:pPr/>
              <a:t>16/12/2013</a:t>
            </a:fld>
            <a:endParaRPr lang="en-GB"/>
          </a:p>
        </p:txBody>
      </p:sp>
      <p:sp>
        <p:nvSpPr>
          <p:cNvPr id="5" name="Footer Placeholder 4"/>
          <p:cNvSpPr>
            <a:spLocks noGrp="1"/>
          </p:cNvSpPr>
          <p:nvPr>
            <p:ph type="ftr" sz="quarter" idx="11"/>
          </p:nvPr>
        </p:nvSpPr>
        <p:spPr/>
        <p:txBody>
          <a:bodyPr/>
          <a:lstStyle>
            <a:lvl1pPr>
              <a:defRPr b="1">
                <a:solidFill>
                  <a:schemeClr val="tx2">
                    <a:lumMod val="75000"/>
                  </a:schemeClr>
                </a:solidFill>
              </a:defRPr>
            </a:lvl1pPr>
          </a:lstStyle>
          <a:p>
            <a:r>
              <a:rPr lang="en-GB" dirty="0" err="1" smtClean="0"/>
              <a:t>Colloque</a:t>
            </a:r>
            <a:r>
              <a:rPr lang="en-GB" dirty="0" smtClean="0"/>
              <a:t> de </a:t>
            </a:r>
            <a:r>
              <a:rPr lang="en-GB" dirty="0" err="1" smtClean="0"/>
              <a:t>Mathématiques</a:t>
            </a:r>
            <a:endParaRPr lang="en-GB" dirty="0"/>
          </a:p>
        </p:txBody>
      </p:sp>
      <p:sp>
        <p:nvSpPr>
          <p:cNvPr id="6" name="Slide Number Placeholder 5"/>
          <p:cNvSpPr>
            <a:spLocks noGrp="1"/>
          </p:cNvSpPr>
          <p:nvPr>
            <p:ph type="sldNum" sz="quarter" idx="12"/>
          </p:nvPr>
        </p:nvSpPr>
        <p:spPr/>
        <p:txBody>
          <a:bodyPr>
            <a:normAutofit/>
          </a:bodyPr>
          <a:lstStyle/>
          <a:p>
            <a:fld id="{687D7A59-36E2-48B9-B146-C1E59501F63F}"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C5299915-13E0-4D4F-939B-55FFAA571F74}" type="datetime1">
              <a:rPr lang="fr-BE" smtClean="0"/>
              <a:pPr/>
              <a:t>16/12/2013</a:t>
            </a:fld>
            <a:endParaRPr lang="en-GB"/>
          </a:p>
        </p:txBody>
      </p:sp>
      <p:sp>
        <p:nvSpPr>
          <p:cNvPr id="5" name="Footer Placeholder 4"/>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6" name="Slide Number Placeholder 5"/>
          <p:cNvSpPr>
            <a:spLocks noGrp="1"/>
          </p:cNvSpPr>
          <p:nvPr>
            <p:ph type="sldNum" sz="quarter" idx="12"/>
          </p:nvPr>
        </p:nvSpPr>
        <p:spPr/>
        <p:txBody>
          <a:bodyPr/>
          <a:lstStyle/>
          <a:p>
            <a:fld id="{31EF906A-D869-452B-AC28-9C57A0E0C93E}"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fr-FR" smtClean="0"/>
              <a:t>Cliquez et modifiez le titre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E1413D83-0E4B-8047-BCF0-1DDE64F8F06D}" type="datetime1">
              <a:rPr lang="fr-BE" smtClean="0"/>
              <a:pPr/>
              <a:t>16/12/2013</a:t>
            </a:fld>
            <a:endParaRPr lang="en-GB"/>
          </a:p>
        </p:txBody>
      </p:sp>
      <p:sp>
        <p:nvSpPr>
          <p:cNvPr id="5" name="Footer Placeholder 4"/>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6" name="Slide Number Placeholder 5"/>
          <p:cNvSpPr>
            <a:spLocks noGrp="1"/>
          </p:cNvSpPr>
          <p:nvPr>
            <p:ph type="sldNum" sz="quarter" idx="12"/>
          </p:nvPr>
        </p:nvSpPr>
        <p:spPr/>
        <p:txBody>
          <a:bodyPr/>
          <a:lstStyle/>
          <a:p>
            <a:fld id="{31EF906A-D869-452B-AC28-9C57A0E0C93E}"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idx="1"/>
          </p:nvPr>
        </p:nvSpPr>
        <p:spPr>
          <a:xfrm>
            <a:off x="685800" y="1600201"/>
            <a:ext cx="7772400" cy="3733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5BF5793-B53E-D74C-8F13-B40E08774BFC}" type="datetime1">
              <a:rPr lang="fr-BE" smtClean="0"/>
              <a:pPr/>
              <a:t>16/12/2013</a:t>
            </a:fld>
            <a:endParaRPr lang="en-GB"/>
          </a:p>
        </p:txBody>
      </p:sp>
      <p:sp>
        <p:nvSpPr>
          <p:cNvPr id="5" name="Footer Placeholder 4"/>
          <p:cNvSpPr>
            <a:spLocks noGrp="1"/>
          </p:cNvSpPr>
          <p:nvPr>
            <p:ph type="ftr" sz="quarter" idx="11"/>
          </p:nvPr>
        </p:nvSpPr>
        <p:spPr/>
        <p:txBody>
          <a:bodyPr/>
          <a:lstStyle>
            <a:lvl1pPr>
              <a:defRPr b="1">
                <a:solidFill>
                  <a:schemeClr val="bg2"/>
                </a:solidFill>
              </a:defRPr>
            </a:lvl1pPr>
          </a:lstStyle>
          <a:p>
            <a:r>
              <a:rPr lang="en-GB" dirty="0" err="1" smtClean="0"/>
              <a:t>Colloque</a:t>
            </a:r>
            <a:r>
              <a:rPr lang="en-GB" dirty="0" smtClean="0"/>
              <a:t> de </a:t>
            </a:r>
            <a:r>
              <a:rPr lang="en-GB" dirty="0" err="1" smtClean="0"/>
              <a:t>Mathématiques</a:t>
            </a:r>
            <a:endParaRPr lang="en-GB" dirty="0"/>
          </a:p>
        </p:txBody>
      </p:sp>
      <p:sp>
        <p:nvSpPr>
          <p:cNvPr id="6" name="Slide Number Placeholder 5"/>
          <p:cNvSpPr>
            <a:spLocks noGrp="1"/>
          </p:cNvSpPr>
          <p:nvPr>
            <p:ph type="sldNum" sz="quarter" idx="12"/>
          </p:nvPr>
        </p:nvSpPr>
        <p:spPr/>
        <p:txBody>
          <a:bodyPr/>
          <a:lstStyle/>
          <a:p>
            <a:fld id="{31EF906A-D869-452B-AC28-9C57A0E0C93E}"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fr-FR" smtClean="0"/>
              <a:t>Cliquez et modifiez le titre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9C7498A-F233-7D4C-A2E1-764750102495}" type="datetime1">
              <a:rPr lang="fr-BE" smtClean="0"/>
              <a:pPr/>
              <a:t>16/12/2013</a:t>
            </a:fld>
            <a:endParaRPr lang="en-GB"/>
          </a:p>
        </p:txBody>
      </p:sp>
      <p:sp>
        <p:nvSpPr>
          <p:cNvPr id="5" name="Footer Placeholder 4"/>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6" name="Slide Number Placeholder 5"/>
          <p:cNvSpPr>
            <a:spLocks noGrp="1"/>
          </p:cNvSpPr>
          <p:nvPr>
            <p:ph type="sldNum" sz="quarter" idx="12"/>
          </p:nvPr>
        </p:nvSpPr>
        <p:spPr/>
        <p:txBody>
          <a:bodyPr/>
          <a:lstStyle/>
          <a:p>
            <a:fld id="{31EF906A-D869-452B-AC28-9C57A0E0C93E}"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ux contenus">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fr-FR" smtClean="0"/>
              <a:t>Cliquez et modifiez le titre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AF46041-8E64-D24F-A110-614668336D51}" type="datetime1">
              <a:rPr lang="fr-BE" smtClean="0"/>
              <a:pPr/>
              <a:t>16/12/2013</a:t>
            </a:fld>
            <a:endParaRPr lang="en-GB"/>
          </a:p>
        </p:txBody>
      </p:sp>
      <p:sp>
        <p:nvSpPr>
          <p:cNvPr id="6" name="Footer Placeholder 5"/>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7" name="Slide Number Placeholder 6"/>
          <p:cNvSpPr>
            <a:spLocks noGrp="1"/>
          </p:cNvSpPr>
          <p:nvPr>
            <p:ph type="sldNum" sz="quarter" idx="12"/>
          </p:nvPr>
        </p:nvSpPr>
        <p:spPr/>
        <p:txBody>
          <a:bodyPr/>
          <a:lstStyle/>
          <a:p>
            <a:fld id="{31EF906A-D869-452B-AC28-9C57A0E0C93E}" type="slidenum">
              <a:rPr lang="en-GB" smtClean="0"/>
              <a:pPr/>
              <a:t>‹N°›</a:t>
            </a:fld>
            <a:endParaRPr lang="en-GB"/>
          </a:p>
        </p:txBody>
      </p:sp>
      <p:sp>
        <p:nvSpPr>
          <p:cNvPr id="13" name="Content Placeholder 12"/>
          <p:cNvSpPr>
            <a:spLocks noGrp="1"/>
          </p:cNvSpPr>
          <p:nvPr>
            <p:ph sz="quarter" idx="13"/>
          </p:nvPr>
        </p:nvSpPr>
        <p:spPr>
          <a:xfrm>
            <a:off x="685800" y="1536192"/>
            <a:ext cx="3657600" cy="387705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fr-FR" smtClean="0"/>
              <a:t>Cliquez et modifiez le titre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65458783-25C4-EA43-9F4F-8E84419F33B6}" type="datetime1">
              <a:rPr lang="fr-BE" smtClean="0"/>
              <a:pPr/>
              <a:t>16/12/2013</a:t>
            </a:fld>
            <a:endParaRPr lang="en-GB"/>
          </a:p>
        </p:txBody>
      </p:sp>
      <p:sp>
        <p:nvSpPr>
          <p:cNvPr id="8" name="Footer Placeholder 7"/>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9" name="Slide Number Placeholder 8"/>
          <p:cNvSpPr>
            <a:spLocks noGrp="1"/>
          </p:cNvSpPr>
          <p:nvPr>
            <p:ph type="sldNum" sz="quarter" idx="12"/>
          </p:nvPr>
        </p:nvSpPr>
        <p:spPr/>
        <p:txBody>
          <a:bodyPr/>
          <a:lstStyle/>
          <a:p>
            <a:fld id="{31EF906A-D869-452B-AC28-9C57A0E0C93E}" type="slidenum">
              <a:rPr lang="en-GB" smtClean="0"/>
              <a:pPr/>
              <a:t>‹N°›</a:t>
            </a:fld>
            <a:endParaRPr lang="en-GB"/>
          </a:p>
        </p:txBody>
      </p:sp>
      <p:sp>
        <p:nvSpPr>
          <p:cNvPr id="15" name="Content Placeholder 14"/>
          <p:cNvSpPr>
            <a:spLocks noGrp="1"/>
          </p:cNvSpPr>
          <p:nvPr>
            <p:ph sz="quarter" idx="13"/>
          </p:nvPr>
        </p:nvSpPr>
        <p:spPr>
          <a:xfrm>
            <a:off x="685800" y="2209800"/>
            <a:ext cx="3657600" cy="32004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fr-FR" smtClean="0"/>
              <a:t>Cliquez et modifiez le titre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DE11367D-F428-294E-A9DD-7A580D6B3C1C}" type="datetime1">
              <a:rPr lang="fr-BE" smtClean="0"/>
              <a:pPr/>
              <a:t>16/12/2013</a:t>
            </a:fld>
            <a:endParaRPr lang="en-GB"/>
          </a:p>
        </p:txBody>
      </p:sp>
      <p:sp>
        <p:nvSpPr>
          <p:cNvPr id="4" name="Footer Placeholder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5" name="Slide Number Placeholder 4"/>
          <p:cNvSpPr>
            <a:spLocks noGrp="1"/>
          </p:cNvSpPr>
          <p:nvPr>
            <p:ph type="sldNum" sz="quarter" idx="12"/>
          </p:nvPr>
        </p:nvSpPr>
        <p:spPr/>
        <p:txBody>
          <a:bodyPr/>
          <a:lstStyle/>
          <a:p>
            <a:fld id="{31EF906A-D869-452B-AC28-9C57A0E0C93E}"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796D41FD-C0D0-D64D-AB63-15AFCA8AF400}" type="datetime1">
              <a:rPr lang="fr-BE" smtClean="0"/>
              <a:pPr/>
              <a:t>16/12/2013</a:t>
            </a:fld>
            <a:endParaRPr lang="en-GB"/>
          </a:p>
        </p:txBody>
      </p:sp>
      <p:sp>
        <p:nvSpPr>
          <p:cNvPr id="3" name="Footer Placeholder 2"/>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4" name="Slide Number Placeholder 3"/>
          <p:cNvSpPr>
            <a:spLocks noGrp="1"/>
          </p:cNvSpPr>
          <p:nvPr>
            <p:ph type="sldNum" sz="quarter" idx="12"/>
          </p:nvPr>
        </p:nvSpPr>
        <p:spPr/>
        <p:txBody>
          <a:bodyPr/>
          <a:lstStyle/>
          <a:p>
            <a:fld id="{31EF906A-D869-452B-AC28-9C57A0E0C93E}"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u avec légende">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fr-FR" smtClean="0"/>
              <a:t>Cliquez et modifiez le titre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13F77DC-DEEE-DA48-AE39-03B7E7F6670F}" type="datetime1">
              <a:rPr lang="fr-BE" smtClean="0"/>
              <a:pPr/>
              <a:t>16/12/2013</a:t>
            </a:fld>
            <a:endParaRPr lang="en-GB"/>
          </a:p>
        </p:txBody>
      </p:sp>
      <p:sp>
        <p:nvSpPr>
          <p:cNvPr id="6" name="Footer Placeholder 5"/>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7" name="Slide Number Placeholder 6"/>
          <p:cNvSpPr>
            <a:spLocks noGrp="1"/>
          </p:cNvSpPr>
          <p:nvPr>
            <p:ph type="sldNum" sz="quarter" idx="12"/>
          </p:nvPr>
        </p:nvSpPr>
        <p:spPr/>
        <p:txBody>
          <a:bodyPr/>
          <a:lstStyle/>
          <a:p>
            <a:fld id="{31EF906A-D869-452B-AC28-9C57A0E0C93E}" type="slidenum">
              <a:rPr lang="en-GB" smtClean="0"/>
              <a:pPr/>
              <a:t>‹N°›</a:t>
            </a:fld>
            <a:endParaRPr lang="en-GB"/>
          </a:p>
        </p:txBody>
      </p:sp>
      <p:sp>
        <p:nvSpPr>
          <p:cNvPr id="13" name="Content Placeholder 12"/>
          <p:cNvSpPr>
            <a:spLocks noGrp="1"/>
          </p:cNvSpPr>
          <p:nvPr>
            <p:ph sz="quarter" idx="13"/>
          </p:nvPr>
        </p:nvSpPr>
        <p:spPr>
          <a:xfrm>
            <a:off x="4572000" y="609600"/>
            <a:ext cx="3886200" cy="41910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45F09EE-8F56-4B46-9FD7-AE0D441537CA}" type="datetime1">
              <a:rPr lang="fr-BE" smtClean="0"/>
              <a:pPr/>
              <a:t>16/12/2013</a:t>
            </a:fld>
            <a:endParaRPr lang="en-GB"/>
          </a:p>
        </p:txBody>
      </p:sp>
      <p:sp>
        <p:nvSpPr>
          <p:cNvPr id="6" name="Footer Placeholder 5"/>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
        <p:nvSpPr>
          <p:cNvPr id="7" name="Slide Number Placeholder 6"/>
          <p:cNvSpPr>
            <a:spLocks noGrp="1"/>
          </p:cNvSpPr>
          <p:nvPr>
            <p:ph type="sldNum" sz="quarter" idx="12"/>
          </p:nvPr>
        </p:nvSpPr>
        <p:spPr/>
        <p:txBody>
          <a:bodyPr/>
          <a:lstStyle/>
          <a:p>
            <a:fld id="{31EF906A-D869-452B-AC28-9C57A0E0C93E}" type="slidenum">
              <a:rPr lang="en-GB" smtClean="0"/>
              <a:pPr/>
              <a:t>‹N°›</a:t>
            </a:fld>
            <a:endParaRPr lang="en-GB"/>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fr-FR" smtClean="0"/>
              <a:t>Cliquez et modifiez le titre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cstate="print">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5508104" y="6416675"/>
            <a:ext cx="2873896" cy="365125"/>
          </a:xfrm>
          <a:prstGeom prst="rect">
            <a:avLst/>
          </a:prstGeom>
        </p:spPr>
        <p:txBody>
          <a:bodyPr vert="horz" lIns="0" tIns="45720" rIns="0" bIns="0" rtlCol="0" anchor="b" anchorCtr="0"/>
          <a:lstStyle>
            <a:lvl1pPr algn="r">
              <a:defRPr lang="en-US" sz="1200" kern="1200" cap="all" spc="110" baseline="0" smtClean="0">
                <a:solidFill>
                  <a:srgbClr val="FFFFFF"/>
                </a:solidFill>
                <a:latin typeface="+mn-lt"/>
                <a:ea typeface="+mn-ea"/>
                <a:cs typeface="+mn-cs"/>
              </a:defRPr>
            </a:lvl1pPr>
          </a:lstStyle>
          <a:p>
            <a:fld id="{0A938E2D-80FD-B342-AF1D-2077FA97AD68}" type="datetime1">
              <a:rPr lang="fr-BE" smtClean="0"/>
              <a:pPr/>
              <a:t>16/12/2013</a:t>
            </a:fld>
            <a:endParaRPr lang="en-GB" dirty="0"/>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1200" cap="all" spc="110" baseline="0">
                <a:solidFill>
                  <a:schemeClr val="tx1"/>
                </a:solidFill>
              </a:defRPr>
            </a:lvl1pPr>
          </a:lstStyle>
          <a:p>
            <a:r>
              <a:rPr lang="en-GB" dirty="0" err="1" smtClean="0"/>
              <a:t>Colloque</a:t>
            </a:r>
            <a:r>
              <a:rPr lang="en-GB" dirty="0" smtClean="0"/>
              <a:t> de </a:t>
            </a:r>
            <a:r>
              <a:rPr lang="en-GB" dirty="0" err="1" smtClean="0"/>
              <a:t>Mathématiques</a:t>
            </a:r>
            <a:endParaRPr lang="en-GB"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31EF906A-D869-452B-AC28-9C57A0E0C93E}" type="slidenum">
              <a:rPr lang="en-GB" smtClean="0"/>
              <a:pPr/>
              <a:t>‹N°›</a:t>
            </a:fld>
            <a:endParaRPr lang="en-GB"/>
          </a:p>
        </p:txBody>
      </p:sp>
    </p:spTree>
  </p:cSld>
  <p:clrMap bg1="dk1" tx1="lt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hf sldNum="0" hd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educationengland.org.uk/documents/cockcrof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educationengland.org.uk/documents/crowther/"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experimentarium.be" TargetMode="External"/><Relationship Id="rId3" Type="http://schemas.openxmlformats.org/officeDocument/2006/relationships/hyperlink" Target="mailto:mprt1@le.ac.uk" TargetMode="External"/><Relationship Id="rId7" Type="http://schemas.openxmlformats.org/officeDocument/2006/relationships/hyperlink" Target="mailto:embeeckm@ulb.ac.b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mailto:pleonard@ulb.ac.be" TargetMode="External"/><Relationship Id="rId5" Type="http://schemas.openxmlformats.org/officeDocument/2006/relationships/hyperlink" Target="http://www.lascientotheque.be" TargetMode="External"/><Relationship Id="rId10" Type="http://schemas.openxmlformats.org/officeDocument/2006/relationships/hyperlink" Target="http://www.stemnet.org.uk/" TargetMode="External"/><Relationship Id="rId4" Type="http://schemas.openxmlformats.org/officeDocument/2006/relationships/hyperlink" Target="mailto:pcorieri@ulb.ac.be" TargetMode="External"/><Relationship Id="rId9" Type="http://schemas.openxmlformats.org/officeDocument/2006/relationships/hyperlink" Target="http://www.nationalstemcentre.org.uk"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ducationengland.org.uk/documents/crowthe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LEFhDlJ_h4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www.nationalstemcentre.org.uk/what-we-offer/overview" TargetMode="External"/><Relationship Id="rId4" Type="http://schemas.openxmlformats.org/officeDocument/2006/relationships/hyperlink" Target="http://motivate.maths.org/content/resources"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20688"/>
            <a:ext cx="7702624" cy="2363688"/>
          </a:xfrm>
        </p:spPr>
        <p:txBody>
          <a:bodyPr>
            <a:normAutofit/>
          </a:bodyPr>
          <a:lstStyle/>
          <a:p>
            <a:r>
              <a:rPr lang="fr-BE" dirty="0" smtClean="0"/>
              <a:t>Mesure et DEMESURE: </a:t>
            </a:r>
            <a:br>
              <a:rPr lang="fr-BE" dirty="0" smtClean="0"/>
            </a:br>
            <a:r>
              <a:rPr lang="fr-BE" dirty="0" smtClean="0"/>
              <a:t>A la rencontre des sciences et des mathématiques</a:t>
            </a:r>
            <a:endParaRPr lang="fr-BE" dirty="0"/>
          </a:p>
        </p:txBody>
      </p:sp>
      <p:sp>
        <p:nvSpPr>
          <p:cNvPr id="3" name="Subtitle 2"/>
          <p:cNvSpPr>
            <a:spLocks noGrp="1"/>
          </p:cNvSpPr>
          <p:nvPr>
            <p:ph type="subTitle" idx="1"/>
          </p:nvPr>
        </p:nvSpPr>
        <p:spPr>
          <a:xfrm>
            <a:off x="4572000" y="3203574"/>
            <a:ext cx="4392488" cy="2169642"/>
          </a:xfrm>
        </p:spPr>
        <p:txBody>
          <a:bodyPr>
            <a:normAutofit/>
          </a:bodyPr>
          <a:lstStyle/>
          <a:p>
            <a:r>
              <a:rPr lang="fr-BE" sz="2800" dirty="0" smtClean="0"/>
              <a:t>Maarten Tas </a:t>
            </a:r>
          </a:p>
          <a:p>
            <a:r>
              <a:rPr lang="fr-BE" sz="2800" dirty="0" smtClean="0"/>
              <a:t>Patricia Corieri</a:t>
            </a:r>
          </a:p>
          <a:p>
            <a:r>
              <a:rPr lang="fr-BE" sz="2800" dirty="0" smtClean="0"/>
              <a:t>Philippe Léonard</a:t>
            </a:r>
          </a:p>
          <a:p>
            <a:r>
              <a:rPr lang="fr-BE" sz="2800" dirty="0" smtClean="0"/>
              <a:t>Emmanuel Beeckmans</a:t>
            </a:r>
            <a:endParaRPr lang="fr-BE" sz="2800" dirty="0"/>
          </a:p>
        </p:txBody>
      </p:sp>
      <p:pic>
        <p:nvPicPr>
          <p:cNvPr id="4" name="Picture 8" descr="stone logo"/>
          <p:cNvPicPr>
            <a:picLocks noChangeAspect="1" noChangeArrowheads="1"/>
          </p:cNvPicPr>
          <p:nvPr/>
        </p:nvPicPr>
        <p:blipFill>
          <a:blip r:embed="rId3" cstate="print">
            <a:extLst>
              <a:ext uri="{28A0092B-C50C-407E-A947-70E740481C1C}">
                <a14:useLocalDpi xmlns:a14="http://schemas.microsoft.com/office/drawing/2010/main" val="0"/>
              </a:ext>
            </a:extLst>
          </a:blip>
          <a:srcRect l="6747" r="6664"/>
          <a:stretch>
            <a:fillRect/>
          </a:stretch>
        </p:blipFill>
        <p:spPr bwMode="auto">
          <a:xfrm>
            <a:off x="0" y="-27384"/>
            <a:ext cx="18716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descr="ulbquadri"/>
          <p:cNvPicPr/>
          <p:nvPr/>
        </p:nvPicPr>
        <p:blipFill>
          <a:blip r:embed="rId4" cstate="print"/>
          <a:srcRect/>
          <a:stretch>
            <a:fillRect/>
          </a:stretch>
        </p:blipFill>
        <p:spPr bwMode="auto">
          <a:xfrm>
            <a:off x="8278180" y="0"/>
            <a:ext cx="895350" cy="895350"/>
          </a:xfrm>
          <a:prstGeom prst="rect">
            <a:avLst/>
          </a:prstGeom>
          <a:noFill/>
          <a:ln w="9525">
            <a:noFill/>
            <a:miter lim="800000"/>
            <a:headEnd/>
            <a:tailEnd/>
          </a:ln>
        </p:spPr>
      </p:pic>
      <p:pic>
        <p:nvPicPr>
          <p:cNvPr id="6" name="Image 5" descr="logoexp"/>
          <p:cNvPicPr/>
          <p:nvPr/>
        </p:nvPicPr>
        <p:blipFill>
          <a:blip r:embed="rId5" cstate="print"/>
          <a:srcRect/>
          <a:stretch>
            <a:fillRect/>
          </a:stretch>
        </p:blipFill>
        <p:spPr bwMode="auto">
          <a:xfrm>
            <a:off x="8220075" y="836712"/>
            <a:ext cx="923925" cy="895350"/>
          </a:xfrm>
          <a:prstGeom prst="rect">
            <a:avLst/>
          </a:prstGeom>
          <a:noFill/>
          <a:ln w="9525">
            <a:noFill/>
            <a:miter lim="800000"/>
            <a:headEnd/>
            <a:tailEnd/>
          </a:ln>
        </p:spPr>
      </p:pic>
      <p:sp>
        <p:nvSpPr>
          <p:cNvPr id="7" name="Espace réservé du pied de page 6"/>
          <p:cNvSpPr>
            <a:spLocks noGrp="1"/>
          </p:cNvSpPr>
          <p:nvPr>
            <p:ph type="ftr" sz="quarter" idx="11"/>
          </p:nvPr>
        </p:nvSpPr>
        <p:spPr/>
        <p:txBody>
          <a:bodyPr/>
          <a:lstStyle/>
          <a:p>
            <a:r>
              <a:rPr lang="fr-BE" dirty="0" smtClean="0"/>
              <a:t>Colloque de Mathématiques</a:t>
            </a:r>
            <a:endParaRPr lang="fr-B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Ateliers:</a:t>
            </a:r>
            <a:endParaRPr lang="en-GB" dirty="0"/>
          </a:p>
        </p:txBody>
      </p:sp>
      <p:sp>
        <p:nvSpPr>
          <p:cNvPr id="3" name="Content Placeholder 2"/>
          <p:cNvSpPr>
            <a:spLocks noGrp="1"/>
          </p:cNvSpPr>
          <p:nvPr>
            <p:ph idx="1"/>
          </p:nvPr>
        </p:nvSpPr>
        <p:spPr>
          <a:xfrm>
            <a:off x="457200" y="1340768"/>
            <a:ext cx="8229600" cy="4785395"/>
          </a:xfrm>
        </p:spPr>
        <p:txBody>
          <a:bodyPr>
            <a:normAutofit/>
          </a:bodyPr>
          <a:lstStyle/>
          <a:p>
            <a:pPr marL="525780" indent="-457200" algn="just">
              <a:buFont typeface="+mj-lt"/>
              <a:buAutoNum type="arabicPeriod"/>
            </a:pPr>
            <a:r>
              <a:rPr lang="fr-BE" u="sng" dirty="0" smtClean="0"/>
              <a:t>Essais à l’aveugle: </a:t>
            </a:r>
            <a:r>
              <a:rPr lang="fr-BE" dirty="0" smtClean="0"/>
              <a:t>cet atelier nécessite deux groupes simultanés,  un groupe test coca  A, un groupe test autre coca B. Lorsque de nouveaux groupes arrivent à cette activité, ils peuvent ajouter leurs données à la feuille de calcul</a:t>
            </a:r>
          </a:p>
          <a:p>
            <a:pPr marL="525780" indent="-457200" algn="just">
              <a:buFont typeface="+mj-lt"/>
              <a:buAutoNum type="arabicPeriod"/>
            </a:pPr>
            <a:r>
              <a:rPr lang="fr-BE" u="sng" dirty="0" smtClean="0"/>
              <a:t>“Hélices”: </a:t>
            </a:r>
            <a:r>
              <a:rPr lang="fr-BE" dirty="0" smtClean="0"/>
              <a:t>la feuille de calcul pour cette activité doit être modifiée avec de nouvelles valeurs obtenues en fonction des mesures de vos ailes ou du temps</a:t>
            </a:r>
          </a:p>
          <a:p>
            <a:pPr marL="525780" indent="-457200" algn="just">
              <a:buFont typeface="+mj-lt"/>
              <a:buAutoNum type="arabicPeriod"/>
            </a:pPr>
            <a:r>
              <a:rPr lang="fr-BE" u="sng" dirty="0" smtClean="0"/>
              <a:t>Rapport Surface/Volume: </a:t>
            </a:r>
            <a:r>
              <a:rPr lang="fr-BE" dirty="0" smtClean="0"/>
              <a:t>essayer d'imaginer comment vous pouvez utiliser efficacement les blocs lorsque vous expérimentez durant cette activité</a:t>
            </a:r>
          </a:p>
          <a:p>
            <a:pPr marL="525780" indent="-457200" algn="just">
              <a:buFont typeface="+mj-lt"/>
              <a:buAutoNum type="arabicPeriod"/>
            </a:pPr>
            <a:r>
              <a:rPr lang="fr-BE" dirty="0" smtClean="0"/>
              <a:t>Les grandeurs qui caractérisent notre corps</a:t>
            </a:r>
          </a:p>
          <a:p>
            <a:pPr marL="525780" indent="-457200" algn="just">
              <a:buFont typeface="+mj-lt"/>
              <a:buAutoNum type="arabicPeriod"/>
            </a:pPr>
            <a:endParaRPr lang="fr-BE" dirty="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Tree>
    <p:extLst>
      <p:ext uri="{BB962C8B-B14F-4D97-AF65-F5344CB8AC3E}">
        <p14:creationId xmlns:p14="http://schemas.microsoft.com/office/powerpoint/2010/main" val="904471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Ateliers:</a:t>
            </a:r>
            <a:endParaRPr lang="en-GB" dirty="0"/>
          </a:p>
        </p:txBody>
      </p:sp>
      <p:sp>
        <p:nvSpPr>
          <p:cNvPr id="3" name="Content Placeholder 2"/>
          <p:cNvSpPr>
            <a:spLocks noGrp="1"/>
          </p:cNvSpPr>
          <p:nvPr>
            <p:ph idx="1"/>
          </p:nvPr>
        </p:nvSpPr>
        <p:spPr>
          <a:xfrm>
            <a:off x="457200" y="1340768"/>
            <a:ext cx="8229600" cy="4785395"/>
          </a:xfrm>
        </p:spPr>
        <p:txBody>
          <a:bodyPr>
            <a:normAutofit/>
          </a:bodyPr>
          <a:lstStyle/>
          <a:p>
            <a:pPr marL="525780" indent="-457200">
              <a:buFont typeface="+mj-lt"/>
              <a:buAutoNum type="arabicPeriod" startAt="5"/>
            </a:pPr>
            <a:r>
              <a:rPr lang="fr-BE" sz="2400" u="sng" dirty="0" smtClean="0"/>
              <a:t>Grandeurs :Mesure de longueurs</a:t>
            </a:r>
            <a:endParaRPr lang="fr-BE" sz="2400" dirty="0" smtClean="0"/>
          </a:p>
          <a:p>
            <a:pPr marL="525780" indent="-457200">
              <a:buFont typeface="+mj-lt"/>
              <a:buAutoNum type="arabicPeriod" startAt="5"/>
            </a:pPr>
            <a:r>
              <a:rPr lang="fr-BE" sz="2400" dirty="0" smtClean="0"/>
              <a:t>Grandeurs : Mesure de surfaces</a:t>
            </a:r>
          </a:p>
          <a:p>
            <a:pPr marL="525780" indent="-457200">
              <a:buFont typeface="+mj-lt"/>
              <a:buAutoNum type="arabicPeriod" startAt="5"/>
            </a:pPr>
            <a:r>
              <a:rPr lang="fr-BE" sz="2400" u="sng" dirty="0" smtClean="0"/>
              <a:t>Ératosthène: mesure de la circonférence de la terre</a:t>
            </a:r>
          </a:p>
          <a:p>
            <a:pPr marL="525780" indent="-457200">
              <a:buFont typeface="+mj-lt"/>
              <a:buAutoNum type="arabicPeriod" startAt="5"/>
            </a:pPr>
            <a:r>
              <a:rPr lang="fr-BE" sz="2400" dirty="0" smtClean="0"/>
              <a:t>Révolutions: quand la trajectoire d’une planète est une ellipse ….</a:t>
            </a:r>
            <a:endParaRPr lang="fr-BE" sz="2400" u="sng" dirty="0" smtClean="0"/>
          </a:p>
          <a:p>
            <a:pPr marL="525780" indent="-457200">
              <a:buFont typeface="+mj-lt"/>
              <a:buAutoNum type="arabicPeriod" startAt="5"/>
            </a:pPr>
            <a:r>
              <a:rPr lang="fr-BE" sz="2400" u="sng" dirty="0" smtClean="0"/>
              <a:t>Triangulation en extérieur : Méthode de l’arbalète</a:t>
            </a:r>
            <a:endParaRPr lang="fr-BE" sz="2400" dirty="0" smtClean="0"/>
          </a:p>
          <a:p>
            <a:pPr marL="525780" indent="-457200">
              <a:buFont typeface="+mj-lt"/>
              <a:buAutoNum type="arabicPeriod" startAt="5"/>
            </a:pPr>
            <a:endParaRPr lang="fr-BE" sz="2400" dirty="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Tree>
    <p:extLst>
      <p:ext uri="{BB962C8B-B14F-4D97-AF65-F5344CB8AC3E}">
        <p14:creationId xmlns:p14="http://schemas.microsoft.com/office/powerpoint/2010/main" val="3349674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BE" dirty="0" smtClean="0"/>
              <a:t>Votre avis nous intéresse</a:t>
            </a:r>
            <a:endParaRPr lang="fr-BE" dirty="0"/>
          </a:p>
        </p:txBody>
      </p:sp>
      <p:sp>
        <p:nvSpPr>
          <p:cNvPr id="3" name="Espace réservé du contenu 2"/>
          <p:cNvSpPr>
            <a:spLocks noGrp="1"/>
          </p:cNvSpPr>
          <p:nvPr>
            <p:ph idx="1"/>
          </p:nvPr>
        </p:nvSpPr>
        <p:spPr/>
        <p:txBody>
          <a:bodyPr>
            <a:normAutofit/>
          </a:bodyPr>
          <a:lstStyle/>
          <a:p>
            <a:r>
              <a:rPr lang="fr-BE" sz="3600" dirty="0" smtClean="0"/>
              <a:t>Comment pourriez-vous collaborer avec les professeurs de sciences?</a:t>
            </a:r>
          </a:p>
          <a:p>
            <a:pPr>
              <a:buNone/>
            </a:pPr>
            <a:endParaRPr lang="fr-BE" sz="3600" dirty="0" smtClean="0"/>
          </a:p>
          <a:p>
            <a:r>
              <a:rPr lang="fr-BE" sz="3600" dirty="0" smtClean="0"/>
              <a:t>De quel type d’aide auriez-vous besoin  pour cette collaboration?</a:t>
            </a:r>
          </a:p>
        </p:txBody>
      </p:sp>
      <p:sp>
        <p:nvSpPr>
          <p:cNvPr id="4" name="Espace réservé du pied de page 3"/>
          <p:cNvSpPr>
            <a:spLocks noGrp="1"/>
          </p:cNvSpPr>
          <p:nvPr>
            <p:ph type="ftr" sz="quarter" idx="11"/>
          </p:nvPr>
        </p:nvSpPr>
        <p:spPr/>
        <p:txBody>
          <a:bodyPr/>
          <a:lstStyle/>
          <a:p>
            <a:r>
              <a:rPr lang="fr-BE" dirty="0" smtClean="0"/>
              <a:t>Colloque de Mathématiques</a:t>
            </a:r>
            <a:endParaRPr lang="fr-B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References</a:t>
            </a:r>
            <a:endParaRPr lang="en-GB" dirty="0"/>
          </a:p>
        </p:txBody>
      </p:sp>
      <p:sp>
        <p:nvSpPr>
          <p:cNvPr id="3" name="Content Placeholder 2"/>
          <p:cNvSpPr>
            <a:spLocks noGrp="1"/>
          </p:cNvSpPr>
          <p:nvPr>
            <p:ph idx="1"/>
          </p:nvPr>
        </p:nvSpPr>
        <p:spPr>
          <a:xfrm>
            <a:off x="467544" y="1124744"/>
            <a:ext cx="8229600" cy="4525963"/>
          </a:xfrm>
        </p:spPr>
        <p:txBody>
          <a:bodyPr>
            <a:normAutofit/>
          </a:bodyPr>
          <a:lstStyle/>
          <a:p>
            <a:r>
              <a:rPr lang="en-GB" sz="2800" dirty="0" smtClean="0"/>
              <a:t>Cockcroft (1982) Mathematics counts. </a:t>
            </a:r>
            <a:r>
              <a:rPr lang="en-GB" sz="2800" dirty="0"/>
              <a:t>London: Her Majesty's Stationery Office </a:t>
            </a:r>
            <a:r>
              <a:rPr lang="en-GB" sz="2800" dirty="0" smtClean="0"/>
              <a:t>1982. Available at: </a:t>
            </a:r>
            <a:r>
              <a:rPr lang="en-GB" sz="2800" dirty="0" smtClean="0">
                <a:hlinkClick r:id="rId3"/>
              </a:rPr>
              <a:t>http://www.educationengland.org.uk/documents/cockcroft/</a:t>
            </a:r>
            <a:r>
              <a:rPr lang="en-GB" sz="2800" dirty="0" smtClean="0"/>
              <a:t> (accessed 10 Nov 2013)</a:t>
            </a:r>
          </a:p>
          <a:p>
            <a:r>
              <a:rPr lang="en-GB" sz="2800" dirty="0" err="1" smtClean="0"/>
              <a:t>Crowther</a:t>
            </a:r>
            <a:r>
              <a:rPr lang="en-GB" sz="2800" dirty="0" smtClean="0"/>
              <a:t> (1959) </a:t>
            </a:r>
            <a:r>
              <a:rPr lang="en-GB" sz="2800" i="1" dirty="0" smtClean="0"/>
              <a:t>Education in a changing world</a:t>
            </a:r>
            <a:r>
              <a:rPr lang="en-GB" sz="2800" dirty="0" smtClean="0"/>
              <a:t>. </a:t>
            </a:r>
            <a:r>
              <a:rPr lang="en-GB" sz="2800" dirty="0"/>
              <a:t>Central Advisory Council for Education (England</a:t>
            </a:r>
            <a:r>
              <a:rPr lang="en-GB" sz="2800" dirty="0" smtClean="0"/>
              <a:t>). Available at: </a:t>
            </a:r>
            <a:r>
              <a:rPr lang="en-GB" sz="2800" dirty="0" smtClean="0">
                <a:hlinkClick r:id="rId4"/>
              </a:rPr>
              <a:t>http://www.educationengland.org.uk/documents/crowther/</a:t>
            </a:r>
            <a:r>
              <a:rPr lang="en-GB" sz="2800" dirty="0" smtClean="0"/>
              <a:t> (accessed 10 Nov 2013)</a:t>
            </a:r>
          </a:p>
          <a:p>
            <a:endParaRPr lang="en-GB" sz="2800" dirty="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8098"/>
            <a:ext cx="8229600" cy="1143000"/>
          </a:xfrm>
        </p:spPr>
        <p:txBody>
          <a:bodyPr/>
          <a:lstStyle/>
          <a:p>
            <a:r>
              <a:rPr lang="en-GB" dirty="0" smtClean="0"/>
              <a:t>Contacts et </a:t>
            </a:r>
            <a:r>
              <a:rPr lang="en-GB" dirty="0" err="1" smtClean="0"/>
              <a:t>Informations</a:t>
            </a:r>
            <a:endParaRPr lang="en-GB" dirty="0"/>
          </a:p>
        </p:txBody>
      </p:sp>
      <p:sp>
        <p:nvSpPr>
          <p:cNvPr id="3" name="Content Placeholder 2"/>
          <p:cNvSpPr>
            <a:spLocks noGrp="1"/>
          </p:cNvSpPr>
          <p:nvPr>
            <p:ph idx="1"/>
          </p:nvPr>
        </p:nvSpPr>
        <p:spPr>
          <a:xfrm>
            <a:off x="146537" y="1196752"/>
            <a:ext cx="8964488" cy="5112568"/>
          </a:xfrm>
        </p:spPr>
        <p:txBody>
          <a:bodyPr>
            <a:normAutofit/>
          </a:bodyPr>
          <a:lstStyle/>
          <a:p>
            <a:pPr marL="0" indent="0">
              <a:buNone/>
            </a:pPr>
            <a:r>
              <a:rPr lang="en-GB" b="1" dirty="0" smtClean="0"/>
              <a:t>Maarten Tas, </a:t>
            </a:r>
            <a:r>
              <a:rPr lang="en-GB" dirty="0" smtClean="0"/>
              <a:t>Coordinator Science and Physics with Maths PCGE, </a:t>
            </a:r>
            <a:r>
              <a:rPr lang="en-GB" dirty="0" smtClean="0">
                <a:hlinkClick r:id="rId3"/>
              </a:rPr>
              <a:t>mprt1@le.ac.uk</a:t>
            </a:r>
            <a:r>
              <a:rPr lang="en-GB" dirty="0" smtClean="0"/>
              <a:t>, </a:t>
            </a:r>
          </a:p>
          <a:p>
            <a:pPr marL="0" indent="0">
              <a:buNone/>
            </a:pPr>
            <a:r>
              <a:rPr lang="en-GB" b="1" dirty="0" smtClean="0"/>
              <a:t>Patricia </a:t>
            </a:r>
            <a:r>
              <a:rPr lang="fr-BE" b="1" dirty="0" smtClean="0"/>
              <a:t>Corieri, </a:t>
            </a:r>
            <a:r>
              <a:rPr lang="fr-BE" dirty="0" smtClean="0"/>
              <a:t>Coordinatrice</a:t>
            </a:r>
            <a:r>
              <a:rPr lang="fr-BE" b="1" dirty="0" smtClean="0"/>
              <a:t>,  </a:t>
            </a:r>
            <a:r>
              <a:rPr lang="en-GB" dirty="0" smtClean="0"/>
              <a:t>La </a:t>
            </a:r>
            <a:r>
              <a:rPr lang="en-GB" dirty="0" smtClean="0"/>
              <a:t>Scientothèque ASBL, </a:t>
            </a:r>
            <a:r>
              <a:rPr lang="en-GB" dirty="0" smtClean="0"/>
              <a:t> </a:t>
            </a:r>
            <a:r>
              <a:rPr lang="en-GB" dirty="0" smtClean="0">
                <a:hlinkClick r:id="rId4"/>
              </a:rPr>
              <a:t>pcorieri@ulb.ac.be</a:t>
            </a:r>
            <a:r>
              <a:rPr lang="en-GB" dirty="0" smtClean="0"/>
              <a:t> </a:t>
            </a:r>
            <a:r>
              <a:rPr lang="en-GB" dirty="0" smtClean="0"/>
              <a:t>(</a:t>
            </a:r>
            <a:r>
              <a:rPr lang="en-GB" dirty="0" smtClean="0">
                <a:hlinkClick r:id="rId5"/>
              </a:rPr>
              <a:t>www.lascientotheque.be</a:t>
            </a:r>
            <a:r>
              <a:rPr lang="en-GB" dirty="0" smtClean="0"/>
              <a:t>)</a:t>
            </a:r>
            <a:endParaRPr lang="en-GB" b="1" dirty="0"/>
          </a:p>
          <a:p>
            <a:pPr marL="0" indent="0">
              <a:buNone/>
            </a:pPr>
            <a:r>
              <a:rPr lang="en-GB" b="1" dirty="0" smtClean="0"/>
              <a:t>Philippe Léonard, </a:t>
            </a:r>
            <a:r>
              <a:rPr lang="en-GB" b="1" dirty="0" smtClean="0"/>
              <a:t> </a:t>
            </a:r>
            <a:r>
              <a:rPr lang="fr-BE" dirty="0" smtClean="0"/>
              <a:t>Directeur de l’Expérimentarium </a:t>
            </a:r>
            <a:r>
              <a:rPr lang="en-GB" dirty="0" smtClean="0"/>
              <a:t>de </a:t>
            </a:r>
            <a:r>
              <a:rPr lang="en-GB" dirty="0" smtClean="0"/>
              <a:t>Physique, ULB, </a:t>
            </a:r>
            <a:r>
              <a:rPr lang="en-GB" dirty="0" smtClean="0">
                <a:hlinkClick r:id="rId6"/>
              </a:rPr>
              <a:t>pleonard@ulb.ac.be</a:t>
            </a:r>
            <a:endParaRPr lang="en-GB" dirty="0" smtClean="0"/>
          </a:p>
          <a:p>
            <a:pPr marL="0" indent="0">
              <a:buNone/>
            </a:pPr>
            <a:r>
              <a:rPr lang="en-GB" b="1" dirty="0" smtClean="0"/>
              <a:t>Emmanuel Beeckmans, </a:t>
            </a:r>
            <a:r>
              <a:rPr lang="en-GB" b="1" dirty="0" smtClean="0"/>
              <a:t> </a:t>
            </a:r>
            <a:r>
              <a:rPr lang="en-GB" dirty="0" smtClean="0"/>
              <a:t>Expérimentarium </a:t>
            </a:r>
            <a:r>
              <a:rPr lang="en-GB" dirty="0"/>
              <a:t>de </a:t>
            </a:r>
            <a:r>
              <a:rPr lang="en-GB" dirty="0" smtClean="0"/>
              <a:t>Physique, ULB </a:t>
            </a:r>
            <a:r>
              <a:rPr lang="en-GB" dirty="0" smtClean="0"/>
              <a:t>et Scientothèque</a:t>
            </a:r>
            <a:r>
              <a:rPr lang="en-GB" dirty="0"/>
              <a:t>, </a:t>
            </a:r>
            <a:r>
              <a:rPr lang="en-GB" dirty="0" smtClean="0">
                <a:hlinkClick r:id="rId7"/>
              </a:rPr>
              <a:t>embeeckm</a:t>
            </a:r>
            <a:r>
              <a:rPr lang="en-GB" dirty="0">
                <a:hlinkClick r:id="rId7"/>
              </a:rPr>
              <a:t>@</a:t>
            </a:r>
            <a:r>
              <a:rPr lang="en-GB" dirty="0" smtClean="0">
                <a:hlinkClick r:id="rId7"/>
              </a:rPr>
              <a:t>ulb.ac.be</a:t>
            </a:r>
            <a:endParaRPr lang="en-GB" dirty="0" smtClean="0"/>
          </a:p>
          <a:p>
            <a:pPr marL="0" indent="0">
              <a:buNone/>
            </a:pPr>
            <a:endParaRPr lang="en-GB" dirty="0" smtClean="0"/>
          </a:p>
          <a:p>
            <a:pPr marL="0" indent="0">
              <a:buNone/>
            </a:pPr>
            <a:r>
              <a:rPr lang="fr-BE" dirty="0" smtClean="0"/>
              <a:t>Informations et protocoles expérimentaux</a:t>
            </a:r>
            <a:r>
              <a:rPr lang="en-GB" dirty="0" smtClean="0"/>
              <a:t>:</a:t>
            </a:r>
            <a:endParaRPr lang="en-GB" dirty="0" smtClean="0"/>
          </a:p>
          <a:p>
            <a:pPr marL="0" indent="0">
              <a:buNone/>
            </a:pPr>
            <a:r>
              <a:rPr lang="en-GB" dirty="0" smtClean="0">
                <a:hlinkClick r:id="rId8"/>
              </a:rPr>
              <a:t>www.experimentarium.be</a:t>
            </a:r>
            <a:endParaRPr lang="en-GB" dirty="0" smtClean="0"/>
          </a:p>
          <a:p>
            <a:pPr marL="0" indent="0">
              <a:buNone/>
            </a:pPr>
            <a:r>
              <a:rPr lang="en-GB" dirty="0" smtClean="0">
                <a:hlinkClick r:id="rId9"/>
              </a:rPr>
              <a:t>www.nationalstemcentre.org.uk</a:t>
            </a:r>
            <a:r>
              <a:rPr lang="en-GB" dirty="0" smtClean="0"/>
              <a:t> &amp; </a:t>
            </a:r>
            <a:r>
              <a:rPr lang="en-GB" dirty="0" smtClean="0">
                <a:hlinkClick r:id="rId10"/>
              </a:rPr>
              <a:t>www.stemnet.org.uk</a:t>
            </a:r>
            <a:endParaRPr lang="en-GB" dirty="0" smtClean="0"/>
          </a:p>
          <a:p>
            <a:pPr marL="0" indent="0">
              <a:buNone/>
            </a:pPr>
            <a:endParaRPr lang="en-GB" dirty="0"/>
          </a:p>
          <a:p>
            <a:pPr marL="0" indent="0">
              <a:buNone/>
            </a:pPr>
            <a:endParaRPr lang="en-GB" dirty="0"/>
          </a:p>
          <a:p>
            <a:pPr marL="0" indent="0">
              <a:buNone/>
            </a:pPr>
            <a:endParaRPr lang="en-GB" dirty="0"/>
          </a:p>
          <a:p>
            <a:endParaRPr lang="en-GB" dirty="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Tree>
    <p:extLst>
      <p:ext uri="{BB962C8B-B14F-4D97-AF65-F5344CB8AC3E}">
        <p14:creationId xmlns:p14="http://schemas.microsoft.com/office/powerpoint/2010/main" val="2096278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Liste</a:t>
            </a:r>
            <a:r>
              <a:rPr lang="en-GB" dirty="0" smtClean="0"/>
              <a:t> </a:t>
            </a:r>
            <a:r>
              <a:rPr lang="en-GB" dirty="0" smtClean="0"/>
              <a:t>des Ateliers:</a:t>
            </a:r>
            <a:endParaRPr lang="en-GB" dirty="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graphicFrame>
        <p:nvGraphicFramePr>
          <p:cNvPr id="5" name="Tableau 4"/>
          <p:cNvGraphicFramePr>
            <a:graphicFrameLocks noGrp="1" noChangeAspect="1"/>
          </p:cNvGraphicFramePr>
          <p:nvPr>
            <p:extLst>
              <p:ext uri="{D42A27DB-BD31-4B8C-83A1-F6EECF244321}">
                <p14:modId xmlns:p14="http://schemas.microsoft.com/office/powerpoint/2010/main" val="2130200326"/>
              </p:ext>
            </p:extLst>
          </p:nvPr>
        </p:nvGraphicFramePr>
        <p:xfrm>
          <a:off x="683568" y="1412776"/>
          <a:ext cx="7992888" cy="3883652"/>
        </p:xfrm>
        <a:graphic>
          <a:graphicData uri="http://schemas.openxmlformats.org/drawingml/2006/table">
            <a:tbl>
              <a:tblPr firstRow="1" bandRow="1">
                <a:tableStyleId>{5C22544A-7EE6-4342-B048-85BDC9FD1C3A}</a:tableStyleId>
              </a:tblPr>
              <a:tblGrid>
                <a:gridCol w="3704512"/>
                <a:gridCol w="4288376"/>
              </a:tblGrid>
              <a:tr h="547190">
                <a:tc gridSpan="2">
                  <a:txBody>
                    <a:bodyPr/>
                    <a:lstStyle/>
                    <a:p>
                      <a:pPr algn="ctr"/>
                      <a:r>
                        <a:rPr lang="fr-BE" sz="2400" noProof="0" dirty="0" smtClean="0"/>
                        <a:t>LES 9 ATELIERS</a:t>
                      </a:r>
                      <a:r>
                        <a:rPr lang="fr-BE" sz="2400" baseline="0" noProof="0" dirty="0" smtClean="0"/>
                        <a:t> PROPOSES</a:t>
                      </a:r>
                      <a:endParaRPr lang="fr-BE" sz="2400" noProof="0" dirty="0"/>
                    </a:p>
                  </a:txBody>
                  <a:tcPr/>
                </a:tc>
                <a:tc hMerge="1">
                  <a:txBody>
                    <a:bodyPr/>
                    <a:lstStyle/>
                    <a:p>
                      <a:endParaRPr lang="en-GB" dirty="0"/>
                    </a:p>
                  </a:txBody>
                  <a:tcPr/>
                </a:tc>
              </a:tr>
              <a:tr h="913205">
                <a:tc>
                  <a:txBody>
                    <a:bodyPr/>
                    <a:lstStyle/>
                    <a:p>
                      <a:pPr marL="68580" marR="0" indent="0" algn="l" defTabSz="914400" rtl="0" eaLnBrk="1" fontAlgn="auto" latinLnBrk="0" hangingPunct="1">
                        <a:lnSpc>
                          <a:spcPct val="100000"/>
                        </a:lnSpc>
                        <a:spcBef>
                          <a:spcPts val="0"/>
                        </a:spcBef>
                        <a:spcAft>
                          <a:spcPts val="0"/>
                        </a:spcAft>
                        <a:buClrTx/>
                        <a:buSzTx/>
                        <a:buFont typeface="+mj-lt"/>
                        <a:buNone/>
                        <a:tabLst/>
                        <a:defRPr/>
                      </a:pPr>
                      <a:r>
                        <a:rPr lang="fr-BE" sz="2000" b="1" u="sng" noProof="0" dirty="0" smtClean="0"/>
                        <a:t>Essais à l’aveugle Coca</a:t>
                      </a:r>
                    </a:p>
                    <a:p>
                      <a:pPr marL="68580" indent="0">
                        <a:buFont typeface="+mj-lt"/>
                        <a:buNone/>
                      </a:pPr>
                      <a:endParaRPr lang="fr-BE" sz="2000" b="1" u="sng" noProof="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2000" b="1" u="sng" noProof="0" dirty="0" smtClean="0"/>
                        <a:t>Grandeurs :Mesure de longueurs</a:t>
                      </a:r>
                      <a:endParaRPr lang="fr-BE" sz="2000" b="1" noProof="0" dirty="0" smtClean="0"/>
                    </a:p>
                    <a:p>
                      <a:endParaRPr lang="fr-BE" sz="2000" b="1" noProof="0" dirty="0"/>
                    </a:p>
                  </a:txBody>
                  <a:tcPr/>
                </a:tc>
              </a:tr>
              <a:tr h="6278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2000" b="1" u="sng" noProof="0" dirty="0" smtClean="0"/>
                        <a:t>“Hélices”</a:t>
                      </a:r>
                      <a:endParaRPr lang="fr-BE" sz="2000" b="1" u="sng" noProof="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2000" b="1" u="sng" noProof="0" dirty="0" smtClean="0"/>
                        <a:t>Grandeurs :Mesure de surfaces</a:t>
                      </a:r>
                      <a:endParaRPr lang="fr-BE" sz="2000" b="1" noProof="0" dirty="0" smtClean="0"/>
                    </a:p>
                  </a:txBody>
                  <a:tcPr/>
                </a:tc>
              </a:tr>
              <a:tr h="547190">
                <a:tc>
                  <a:txBody>
                    <a:bodyPr/>
                    <a:lstStyle/>
                    <a:p>
                      <a:r>
                        <a:rPr lang="fr-BE" sz="2000" b="1" u="sng" noProof="0" dirty="0" smtClean="0"/>
                        <a:t>Rapport Surface/Volume </a:t>
                      </a:r>
                      <a:endParaRPr lang="fr-BE" sz="2000" b="1" noProof="0" dirty="0"/>
                    </a:p>
                  </a:txBody>
                  <a:tcPr/>
                </a:tc>
                <a:tc>
                  <a:txBody>
                    <a:bodyPr/>
                    <a:lstStyle/>
                    <a:p>
                      <a:r>
                        <a:rPr lang="fr-BE" sz="2000" b="1" u="sng" noProof="0" dirty="0" smtClean="0"/>
                        <a:t>Ératosthène</a:t>
                      </a:r>
                      <a:endParaRPr lang="fr-BE" sz="2000" b="1" noProof="0" dirty="0"/>
                    </a:p>
                  </a:txBody>
                  <a:tcPr/>
                </a:tc>
              </a:tr>
              <a:tr h="5329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2000" b="1" noProof="0" dirty="0" smtClean="0"/>
                        <a:t>Les grandeurs du corps </a:t>
                      </a:r>
                    </a:p>
                    <a:p>
                      <a:endParaRPr lang="fr-BE" sz="2000" b="1" noProof="0" dirty="0"/>
                    </a:p>
                  </a:txBody>
                  <a:tcPr/>
                </a:tc>
                <a:tc>
                  <a:txBody>
                    <a:bodyPr/>
                    <a:lstStyle/>
                    <a:p>
                      <a:r>
                        <a:rPr lang="fr-BE" sz="2000" b="1" noProof="0" dirty="0" smtClean="0"/>
                        <a:t>Trajectoire d’une planète</a:t>
                      </a:r>
                      <a:endParaRPr lang="fr-BE" sz="2000" b="1" noProof="0" dirty="0"/>
                    </a:p>
                  </a:txBody>
                  <a:tcPr/>
                </a:tc>
              </a:tr>
              <a:tr h="547190">
                <a:tc>
                  <a:txBody>
                    <a:bodyPr/>
                    <a:lstStyle/>
                    <a:p>
                      <a:endParaRPr lang="fr-BE" sz="2000" b="1" noProof="0" dirty="0"/>
                    </a:p>
                  </a:txBody>
                  <a:tcPr/>
                </a:tc>
                <a:tc>
                  <a:txBody>
                    <a:bodyPr/>
                    <a:lstStyle/>
                    <a:p>
                      <a:r>
                        <a:rPr lang="fr-BE" sz="2000" b="1" noProof="0" dirty="0" smtClean="0"/>
                        <a:t>Triangulation</a:t>
                      </a:r>
                      <a:endParaRPr lang="fr-BE" sz="2000" b="1" noProof="0" dirty="0"/>
                    </a:p>
                  </a:txBody>
                  <a:tcPr/>
                </a:tc>
              </a:tr>
            </a:tbl>
          </a:graphicData>
        </a:graphic>
      </p:graphicFrame>
    </p:spTree>
    <p:extLst>
      <p:ext uri="{BB962C8B-B14F-4D97-AF65-F5344CB8AC3E}">
        <p14:creationId xmlns:p14="http://schemas.microsoft.com/office/powerpoint/2010/main" val="1214271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BE" sz="4000" dirty="0" smtClean="0"/>
              <a:t>Votre avis nous intéresse</a:t>
            </a:r>
            <a:br>
              <a:rPr lang="fr-BE" sz="4000" dirty="0" smtClean="0"/>
            </a:br>
            <a:endParaRPr lang="fr-BE" sz="4000" dirty="0"/>
          </a:p>
        </p:txBody>
      </p:sp>
      <p:sp>
        <p:nvSpPr>
          <p:cNvPr id="3" name="Espace réservé du contenu 2"/>
          <p:cNvSpPr>
            <a:spLocks noGrp="1"/>
          </p:cNvSpPr>
          <p:nvPr>
            <p:ph idx="1"/>
          </p:nvPr>
        </p:nvSpPr>
        <p:spPr/>
        <p:txBody>
          <a:bodyPr>
            <a:normAutofit/>
          </a:bodyPr>
          <a:lstStyle/>
          <a:p>
            <a:r>
              <a:rPr lang="fr-BE" sz="2800" dirty="0" smtClean="0"/>
              <a:t>Pourquoi avez-vous choisi cet atelier? (2 min)</a:t>
            </a:r>
          </a:p>
          <a:p>
            <a:endParaRPr lang="fr-BE" sz="2800" dirty="0" smtClean="0"/>
          </a:p>
          <a:p>
            <a:endParaRPr lang="fr-BE" sz="2800" dirty="0" smtClean="0"/>
          </a:p>
          <a:p>
            <a:r>
              <a:rPr lang="fr-BE" sz="2800" dirty="0" smtClean="0"/>
              <a:t>Pouvez-vous présenter une activité transversale mathématiques/sciences que vous avez réalisée en classe ? ( 2 min)</a:t>
            </a:r>
          </a:p>
          <a:p>
            <a:endParaRPr lang="fr-BE" sz="2800" dirty="0"/>
          </a:p>
        </p:txBody>
      </p:sp>
      <p:sp>
        <p:nvSpPr>
          <p:cNvPr id="4" name="Espace réservé du pied de page 3"/>
          <p:cNvSpPr>
            <a:spLocks noGrp="1"/>
          </p:cNvSpPr>
          <p:nvPr>
            <p:ph type="ftr" sz="quarter" idx="11"/>
          </p:nvPr>
        </p:nvSpPr>
        <p:spPr/>
        <p:txBody>
          <a:bodyPr/>
          <a:lstStyle/>
          <a:p>
            <a:r>
              <a:rPr lang="fr-BE" dirty="0" smtClean="0"/>
              <a:t>Colloque de Mathématiques</a:t>
            </a:r>
            <a:endParaRPr lang="fr-BE" dirty="0"/>
          </a:p>
        </p:txBody>
      </p:sp>
    </p:spTree>
    <p:extLst>
      <p:ext uri="{BB962C8B-B14F-4D97-AF65-F5344CB8AC3E}">
        <p14:creationId xmlns:p14="http://schemas.microsoft.com/office/powerpoint/2010/main" val="7295677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00" y="260648"/>
            <a:ext cx="9001000" cy="1143000"/>
          </a:xfrm>
        </p:spPr>
        <p:txBody>
          <a:bodyPr>
            <a:normAutofit fontScale="90000"/>
          </a:bodyPr>
          <a:lstStyle/>
          <a:p>
            <a:r>
              <a:rPr lang="fr-BE" dirty="0" smtClean="0"/>
              <a:t>Cross-</a:t>
            </a:r>
            <a:r>
              <a:rPr lang="fr-BE" dirty="0" err="1" smtClean="0"/>
              <a:t>curricular</a:t>
            </a:r>
            <a:r>
              <a:rPr lang="fr-BE" dirty="0" smtClean="0"/>
              <a:t> “</a:t>
            </a:r>
            <a:r>
              <a:rPr lang="fr-BE" dirty="0" err="1" smtClean="0"/>
              <a:t>numéracie</a:t>
            </a:r>
            <a:r>
              <a:rPr lang="fr-BE" dirty="0" smtClean="0"/>
              <a:t>”  AU RU(UK)</a:t>
            </a:r>
            <a:endParaRPr lang="fr-BE" dirty="0"/>
          </a:p>
        </p:txBody>
      </p:sp>
      <p:sp>
        <p:nvSpPr>
          <p:cNvPr id="3" name="Content Placeholder 2"/>
          <p:cNvSpPr>
            <a:spLocks noGrp="1"/>
          </p:cNvSpPr>
          <p:nvPr>
            <p:ph idx="1"/>
          </p:nvPr>
        </p:nvSpPr>
        <p:spPr>
          <a:xfrm>
            <a:off x="0" y="1600201"/>
            <a:ext cx="9144000" cy="3733800"/>
          </a:xfrm>
        </p:spPr>
        <p:txBody>
          <a:bodyPr>
            <a:noAutofit/>
          </a:bodyPr>
          <a:lstStyle/>
          <a:p>
            <a:r>
              <a:rPr lang="fr-BE" sz="2600" dirty="0" smtClean="0"/>
              <a:t>Le terme “</a:t>
            </a:r>
            <a:r>
              <a:rPr lang="fr-BE" sz="2600" dirty="0" err="1" smtClean="0"/>
              <a:t>numéracie</a:t>
            </a:r>
            <a:r>
              <a:rPr lang="fr-BE" sz="2600" dirty="0" smtClean="0"/>
              <a:t>” a été introduit en 1959 par un comité de l'éducation nationale au Royaume-Uni (</a:t>
            </a:r>
            <a:r>
              <a:rPr lang="fr-BE" sz="2600" u="sng" dirty="0" err="1" smtClean="0">
                <a:hlinkClick r:id="rId3"/>
              </a:rPr>
              <a:t>Crowther</a:t>
            </a:r>
            <a:r>
              <a:rPr lang="fr-BE" sz="2600" u="sng" dirty="0" smtClean="0">
                <a:hlinkClick r:id="rId3"/>
              </a:rPr>
              <a:t> Report</a:t>
            </a:r>
            <a:r>
              <a:rPr lang="fr-BE" sz="2600" dirty="0" smtClean="0"/>
              <a:t>).</a:t>
            </a:r>
          </a:p>
          <a:p>
            <a:pPr>
              <a:buNone/>
            </a:pPr>
            <a:endParaRPr lang="fr-BE" sz="2600" dirty="0" smtClean="0"/>
          </a:p>
          <a:p>
            <a:r>
              <a:rPr lang="fr-BE" sz="2600" dirty="0" smtClean="0"/>
              <a:t>1982 - (rapport Cockcroft) - Un élève “</a:t>
            </a:r>
            <a:r>
              <a:rPr lang="fr-BE" sz="2600" dirty="0" err="1" smtClean="0"/>
              <a:t>numerate</a:t>
            </a:r>
            <a:r>
              <a:rPr lang="fr-BE" sz="2600" dirty="0" smtClean="0"/>
              <a:t>” est celui qui a la capacité de faire face avec confiance aux besoins mathématiques de la vie adulte. Il faut mettre l'accent sur ​​les aspects plus larges que représentent la </a:t>
            </a:r>
            <a:r>
              <a:rPr lang="fr-BE" sz="2600" dirty="0" err="1" smtClean="0"/>
              <a:t>numéracie</a:t>
            </a:r>
            <a:r>
              <a:rPr lang="fr-BE" sz="2600" dirty="0" smtClean="0"/>
              <a:t> et non simplement les compétences de calcul.</a:t>
            </a:r>
            <a:endParaRPr lang="fr-BE" sz="2600" dirty="0" smtClean="0"/>
          </a:p>
        </p:txBody>
      </p:sp>
      <p:sp>
        <p:nvSpPr>
          <p:cNvPr id="4" name="Espace réservé du pied de page 3"/>
          <p:cNvSpPr>
            <a:spLocks noGrp="1"/>
          </p:cNvSpPr>
          <p:nvPr>
            <p:ph type="ftr" sz="quarter" idx="11"/>
          </p:nvPr>
        </p:nvSpPr>
        <p:spPr/>
        <p:txBody>
          <a:bodyPr/>
          <a:lstStyle/>
          <a:p>
            <a:r>
              <a:rPr lang="fr-BE" dirty="0" smtClean="0"/>
              <a:t>Colloque de Mathématiques</a:t>
            </a:r>
            <a:endParaRPr lang="fr-B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Activités et Ressources au RU (UK)</a:t>
            </a:r>
            <a:endParaRPr lang="fr-BE" dirty="0"/>
          </a:p>
        </p:txBody>
      </p:sp>
      <p:sp>
        <p:nvSpPr>
          <p:cNvPr id="3" name="Content Placeholder 2"/>
          <p:cNvSpPr>
            <a:spLocks noGrp="1"/>
          </p:cNvSpPr>
          <p:nvPr>
            <p:ph idx="1"/>
          </p:nvPr>
        </p:nvSpPr>
        <p:spPr>
          <a:xfrm>
            <a:off x="0" y="1556792"/>
            <a:ext cx="8926760" cy="3733800"/>
          </a:xfrm>
        </p:spPr>
        <p:txBody>
          <a:bodyPr>
            <a:normAutofit lnSpcReduction="10000"/>
          </a:bodyPr>
          <a:lstStyle/>
          <a:p>
            <a:r>
              <a:rPr lang="fr-BE" sz="2800" dirty="0" err="1" smtClean="0"/>
              <a:t>University</a:t>
            </a:r>
            <a:r>
              <a:rPr lang="fr-BE" sz="2800" dirty="0" smtClean="0"/>
              <a:t> of Birmingham: </a:t>
            </a:r>
            <a:r>
              <a:rPr lang="fr-BE" sz="2800" dirty="0" err="1" smtClean="0"/>
              <a:t>Waste</a:t>
            </a:r>
            <a:r>
              <a:rPr lang="fr-BE" sz="2800" dirty="0" smtClean="0"/>
              <a:t> </a:t>
            </a:r>
            <a:r>
              <a:rPr lang="fr-BE" sz="2800" dirty="0" err="1" smtClean="0"/>
              <a:t>into</a:t>
            </a:r>
            <a:r>
              <a:rPr lang="fr-BE" sz="2800" dirty="0" smtClean="0"/>
              <a:t> </a:t>
            </a:r>
            <a:r>
              <a:rPr lang="fr-BE" sz="2800" dirty="0" err="1" smtClean="0"/>
              <a:t>Energy</a:t>
            </a:r>
            <a:r>
              <a:rPr lang="fr-BE" sz="2800" dirty="0" smtClean="0"/>
              <a:t> - an interactive </a:t>
            </a:r>
            <a:r>
              <a:rPr lang="fr-BE" sz="2800" dirty="0" err="1" smtClean="0"/>
              <a:t>education</a:t>
            </a:r>
            <a:r>
              <a:rPr lang="fr-BE" sz="2800" dirty="0" smtClean="0"/>
              <a:t> </a:t>
            </a:r>
            <a:r>
              <a:rPr lang="fr-BE" sz="2800" dirty="0" err="1" smtClean="0"/>
              <a:t>project</a:t>
            </a:r>
            <a:r>
              <a:rPr lang="fr-BE" sz="2800" dirty="0" smtClean="0"/>
              <a:t>: </a:t>
            </a:r>
            <a:r>
              <a:rPr lang="fr-BE" sz="2800" u="sng" dirty="0" smtClean="0">
                <a:hlinkClick r:id="rId3"/>
              </a:rPr>
              <a:t>http://www.youtube.com/watch?v=LEFhDlJ_h4U</a:t>
            </a:r>
            <a:r>
              <a:rPr lang="fr-BE" sz="2800" u="sng" dirty="0" smtClean="0"/>
              <a:t> </a:t>
            </a:r>
          </a:p>
          <a:p>
            <a:r>
              <a:rPr lang="fr-BE" sz="2800" dirty="0" err="1" smtClean="0"/>
              <a:t>University</a:t>
            </a:r>
            <a:r>
              <a:rPr lang="fr-BE" sz="2800" dirty="0" smtClean="0"/>
              <a:t> of Cambridge: </a:t>
            </a:r>
            <a:r>
              <a:rPr lang="fr-BE" sz="2800" dirty="0" smtClean="0">
                <a:hlinkClick r:id="rId4"/>
              </a:rPr>
              <a:t>http://motivate.maths.org/content/resources</a:t>
            </a:r>
            <a:endParaRPr lang="fr-BE" sz="2800" dirty="0" smtClean="0"/>
          </a:p>
          <a:p>
            <a:r>
              <a:rPr lang="fr-BE" sz="2800" dirty="0" smtClean="0"/>
              <a:t>National STEM (Science </a:t>
            </a:r>
            <a:r>
              <a:rPr lang="fr-BE" sz="2800" dirty="0" err="1" smtClean="0"/>
              <a:t>Technology</a:t>
            </a:r>
            <a:r>
              <a:rPr lang="fr-BE" sz="2800" dirty="0" smtClean="0"/>
              <a:t> Engineering and </a:t>
            </a:r>
            <a:r>
              <a:rPr lang="fr-BE" sz="2800" dirty="0" err="1" smtClean="0"/>
              <a:t>Mathematics</a:t>
            </a:r>
            <a:r>
              <a:rPr lang="fr-BE" sz="2800" dirty="0" smtClean="0"/>
              <a:t>) Centre: </a:t>
            </a:r>
            <a:r>
              <a:rPr lang="fr-BE" sz="2800" u="sng" dirty="0" smtClean="0">
                <a:hlinkClick r:id="rId5"/>
              </a:rPr>
              <a:t>http://www.nationalstemcentre.org.uk/what-we-offer/overview</a:t>
            </a:r>
            <a:endParaRPr lang="fr-BE" sz="2800" dirty="0" smtClean="0"/>
          </a:p>
          <a:p>
            <a:pPr>
              <a:buNone/>
            </a:pPr>
            <a:endParaRPr lang="fr-BE" sz="2800" dirty="0" smtClean="0"/>
          </a:p>
          <a:p>
            <a:endParaRPr lang="fr-BE" dirty="0"/>
          </a:p>
        </p:txBody>
      </p:sp>
      <p:sp>
        <p:nvSpPr>
          <p:cNvPr id="4" name="Espace réservé du pied de page 3"/>
          <p:cNvSpPr>
            <a:spLocks noGrp="1"/>
          </p:cNvSpPr>
          <p:nvPr>
            <p:ph type="ftr" sz="quarter" idx="11"/>
          </p:nvPr>
        </p:nvSpPr>
        <p:spPr/>
        <p:txBody>
          <a:bodyPr/>
          <a:lstStyle/>
          <a:p>
            <a:r>
              <a:rPr lang="fr-BE" dirty="0" smtClean="0"/>
              <a:t>Colloque de Mathématiques</a:t>
            </a:r>
            <a:endParaRPr lang="fr-B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9330"/>
            <a:ext cx="7772400" cy="1143000"/>
          </a:xfrm>
        </p:spPr>
        <p:txBody>
          <a:bodyPr>
            <a:normAutofit/>
          </a:bodyPr>
          <a:lstStyle/>
          <a:p>
            <a:r>
              <a:rPr lang="fr-BE" dirty="0" smtClean="0"/>
              <a:t>STEMNET </a:t>
            </a:r>
            <a:endParaRPr lang="fr-BE" sz="1300" dirty="0"/>
          </a:p>
        </p:txBody>
      </p:sp>
      <p:sp>
        <p:nvSpPr>
          <p:cNvPr id="3" name="Content Placeholder 2"/>
          <p:cNvSpPr>
            <a:spLocks noGrp="1"/>
          </p:cNvSpPr>
          <p:nvPr>
            <p:ph idx="1"/>
          </p:nvPr>
        </p:nvSpPr>
        <p:spPr>
          <a:xfrm>
            <a:off x="395536" y="1124744"/>
            <a:ext cx="8229600" cy="4525963"/>
          </a:xfrm>
        </p:spPr>
        <p:txBody>
          <a:bodyPr>
            <a:normAutofit/>
          </a:bodyPr>
          <a:lstStyle/>
          <a:p>
            <a:r>
              <a:rPr lang="fr-BE" sz="2400" b="1" dirty="0" smtClean="0"/>
              <a:t>STEMNET programmes</a:t>
            </a:r>
            <a:r>
              <a:rPr lang="fr-BE" sz="2400" dirty="0" smtClean="0"/>
              <a:t> </a:t>
            </a:r>
            <a:r>
              <a:rPr lang="fr-BE" sz="2400" b="1" dirty="0" smtClean="0"/>
              <a:t>de liaison</a:t>
            </a:r>
            <a:endParaRPr lang="fr-BE" sz="2400" dirty="0" smtClean="0"/>
          </a:p>
          <a:p>
            <a:pPr marL="0" indent="0">
              <a:buNone/>
            </a:pPr>
            <a:r>
              <a:rPr lang="fr-BE" sz="2400" dirty="0" smtClean="0"/>
              <a:t>	Apporte conseil et guidance aux écoles</a:t>
            </a:r>
          </a:p>
          <a:p>
            <a:pPr marL="0" indent="0">
              <a:buNone/>
            </a:pPr>
            <a:r>
              <a:rPr lang="fr-BE" sz="2400" dirty="0" smtClean="0"/>
              <a:t>	Activités STAM d’application en lien avec des applications 	industrielles</a:t>
            </a:r>
          </a:p>
          <a:p>
            <a:r>
              <a:rPr lang="fr-BE" sz="2400" b="1" dirty="0" smtClean="0"/>
              <a:t>STEM programme ambassadeur</a:t>
            </a:r>
            <a:endParaRPr lang="fr-BE" sz="2400" dirty="0" smtClean="0"/>
          </a:p>
          <a:p>
            <a:pPr marL="0" indent="0">
              <a:buNone/>
            </a:pPr>
            <a:r>
              <a:rPr lang="fr-BE" sz="2400" dirty="0" smtClean="0"/>
              <a:t>	Plus de 20000 volontaires;</a:t>
            </a:r>
          </a:p>
          <a:p>
            <a:pPr marL="0" indent="0">
              <a:buNone/>
            </a:pPr>
            <a:r>
              <a:rPr lang="fr-BE" sz="2400" dirty="0" smtClean="0"/>
              <a:t>	Apporte le contact de la vie réelle à l’école;</a:t>
            </a:r>
          </a:p>
          <a:p>
            <a:pPr marL="0" indent="0">
              <a:buNone/>
            </a:pPr>
            <a:r>
              <a:rPr lang="fr-BE" sz="2400" dirty="0" smtClean="0"/>
              <a:t>	Supporte les application en lien avec l’industrie;</a:t>
            </a:r>
          </a:p>
          <a:p>
            <a:r>
              <a:rPr lang="fr-BE" sz="2400" b="1" dirty="0" smtClean="0"/>
              <a:t>STEM Réseaux de Clubs </a:t>
            </a:r>
          </a:p>
          <a:p>
            <a:pPr marL="68580" indent="0">
              <a:buNone/>
            </a:pPr>
            <a:r>
              <a:rPr lang="fr-BE" sz="2400" dirty="0" smtClean="0"/>
              <a:t>	STEM Clubs utilisant les activités industrielles</a:t>
            </a:r>
          </a:p>
          <a:p>
            <a:endParaRPr lang="fr-BE" dirty="0"/>
          </a:p>
        </p:txBody>
      </p:sp>
      <p:sp>
        <p:nvSpPr>
          <p:cNvPr id="4" name="TextBox 3"/>
          <p:cNvSpPr txBox="1"/>
          <p:nvPr/>
        </p:nvSpPr>
        <p:spPr>
          <a:xfrm>
            <a:off x="2504241" y="7828"/>
            <a:ext cx="6669775" cy="369332"/>
          </a:xfrm>
          <a:prstGeom prst="rect">
            <a:avLst/>
          </a:prstGeom>
          <a:noFill/>
        </p:spPr>
        <p:txBody>
          <a:bodyPr wrap="none" rtlCol="0">
            <a:spAutoFit/>
          </a:bodyPr>
          <a:lstStyle/>
          <a:p>
            <a:r>
              <a:rPr lang="fr-BE" dirty="0" smtClean="0"/>
              <a:t>http://www.explorestem.co.uk/stem-enrichment-and-enhancement/</a:t>
            </a:r>
            <a:endParaRPr lang="fr-BE" dirty="0"/>
          </a:p>
        </p:txBody>
      </p:sp>
      <p:sp>
        <p:nvSpPr>
          <p:cNvPr id="5" name="Espace réservé du pied de page 4"/>
          <p:cNvSpPr>
            <a:spLocks noGrp="1"/>
          </p:cNvSpPr>
          <p:nvPr>
            <p:ph type="ftr" sz="quarter" idx="11"/>
          </p:nvPr>
        </p:nvSpPr>
        <p:spPr/>
        <p:txBody>
          <a:bodyPr/>
          <a:lstStyle/>
          <a:p>
            <a:r>
              <a:rPr lang="fr-BE" dirty="0" smtClean="0"/>
              <a:t>Colloque de Mathématiques</a:t>
            </a:r>
            <a:endParaRPr lang="fr-BE" dirty="0"/>
          </a:p>
        </p:txBody>
      </p:sp>
    </p:spTree>
    <p:extLst>
      <p:ext uri="{BB962C8B-B14F-4D97-AF65-F5344CB8AC3E}">
        <p14:creationId xmlns:p14="http://schemas.microsoft.com/office/powerpoint/2010/main" val="16674439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Formation des enseignants – </a:t>
            </a:r>
            <a:r>
              <a:rPr lang="fr-BE" dirty="0" err="1" smtClean="0"/>
              <a:t>University</a:t>
            </a:r>
            <a:r>
              <a:rPr lang="fr-BE" dirty="0" smtClean="0"/>
              <a:t> of Leicester</a:t>
            </a:r>
            <a:endParaRPr lang="fr-BE" dirty="0"/>
          </a:p>
        </p:txBody>
      </p:sp>
      <p:sp>
        <p:nvSpPr>
          <p:cNvPr id="3" name="Content Placeholder 2"/>
          <p:cNvSpPr>
            <a:spLocks noGrp="1"/>
          </p:cNvSpPr>
          <p:nvPr>
            <p:ph idx="1"/>
          </p:nvPr>
        </p:nvSpPr>
        <p:spPr>
          <a:xfrm>
            <a:off x="611560" y="1844824"/>
            <a:ext cx="8134672" cy="3917031"/>
          </a:xfrm>
        </p:spPr>
        <p:txBody>
          <a:bodyPr>
            <a:noAutofit/>
          </a:bodyPr>
          <a:lstStyle/>
          <a:p>
            <a:r>
              <a:rPr lang="fr-BE" sz="3000" dirty="0" smtClean="0"/>
              <a:t>Mathématiques et Physique</a:t>
            </a:r>
          </a:p>
          <a:p>
            <a:r>
              <a:rPr lang="fr-BE" sz="3000" dirty="0" smtClean="0"/>
              <a:t>Physique et Mathématiques (</a:t>
            </a:r>
            <a:r>
              <a:rPr lang="fr-BE" sz="3000" dirty="0" err="1" smtClean="0"/>
              <a:t>PwM</a:t>
            </a:r>
            <a:r>
              <a:rPr lang="fr-BE" sz="3000" dirty="0" smtClean="0"/>
              <a:t>)</a:t>
            </a:r>
          </a:p>
          <a:p>
            <a:r>
              <a:rPr lang="fr-BE" sz="3000" dirty="0" smtClean="0"/>
              <a:t>Les Sciences Générales comprennent la Physique</a:t>
            </a:r>
          </a:p>
          <a:p>
            <a:r>
              <a:rPr lang="fr-BE" sz="3000" dirty="0" smtClean="0"/>
              <a:t>Le cours </a:t>
            </a:r>
            <a:r>
              <a:rPr lang="fr-BE" sz="3000" dirty="0" err="1" smtClean="0"/>
              <a:t>PwM</a:t>
            </a:r>
            <a:r>
              <a:rPr lang="fr-BE" sz="3000" dirty="0" smtClean="0"/>
              <a:t>, en particulier, est conçu pour former les enseignants à faire des liens entre les départements de sciences et mathématiques</a:t>
            </a:r>
            <a:endParaRPr lang="fr-BE" sz="3000" dirty="0"/>
          </a:p>
        </p:txBody>
      </p:sp>
      <p:sp>
        <p:nvSpPr>
          <p:cNvPr id="4" name="Espace réservé du pied de page 3"/>
          <p:cNvSpPr>
            <a:spLocks noGrp="1"/>
          </p:cNvSpPr>
          <p:nvPr>
            <p:ph type="ftr" sz="quarter" idx="11"/>
          </p:nvPr>
        </p:nvSpPr>
        <p:spPr/>
        <p:txBody>
          <a:bodyPr/>
          <a:lstStyle/>
          <a:p>
            <a:r>
              <a:rPr lang="fr-BE" dirty="0" smtClean="0"/>
              <a:t>Colloque de Mathématiques</a:t>
            </a:r>
            <a:endParaRPr lang="fr-B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 le terrain, </a:t>
            </a:r>
            <a:r>
              <a:rPr lang="fr-BE" dirty="0" smtClean="0"/>
              <a:t>dans</a:t>
            </a:r>
            <a:r>
              <a:rPr lang="en-GB" dirty="0" smtClean="0"/>
              <a:t> </a:t>
            </a:r>
            <a:r>
              <a:rPr lang="en-GB" dirty="0" smtClean="0"/>
              <a:t>les </a:t>
            </a:r>
            <a:r>
              <a:rPr lang="fr-BE" dirty="0" smtClean="0"/>
              <a:t>écoles</a:t>
            </a:r>
            <a:endParaRPr lang="fr-BE" dirty="0"/>
          </a:p>
        </p:txBody>
      </p:sp>
      <p:sp>
        <p:nvSpPr>
          <p:cNvPr id="3" name="Content Placeholder 2"/>
          <p:cNvSpPr>
            <a:spLocks noGrp="1"/>
          </p:cNvSpPr>
          <p:nvPr>
            <p:ph idx="1"/>
          </p:nvPr>
        </p:nvSpPr>
        <p:spPr/>
        <p:txBody>
          <a:bodyPr>
            <a:noAutofit/>
          </a:bodyPr>
          <a:lstStyle/>
          <a:p>
            <a:r>
              <a:rPr lang="fr-BE" sz="2800" dirty="0" smtClean="0"/>
              <a:t>Dans certaines écoles  - projets collaboratifs de mathématiques appliquées</a:t>
            </a:r>
          </a:p>
          <a:p>
            <a:r>
              <a:rPr lang="fr-BE" sz="2800" dirty="0" smtClean="0"/>
              <a:t>Dans certaines écoles – les professeurs de mathématiques utilisent les sciences dans leurs classes</a:t>
            </a:r>
          </a:p>
          <a:p>
            <a:r>
              <a:rPr lang="fr-BE" sz="2800" dirty="0" smtClean="0"/>
              <a:t>Certaines écoles- utilisent le STEM:  formation et ressources</a:t>
            </a:r>
          </a:p>
          <a:p>
            <a:r>
              <a:rPr lang="fr-BE" sz="2800" dirty="0" smtClean="0"/>
              <a:t>CONTRAINTES :  temps et programme</a:t>
            </a:r>
            <a:endParaRPr lang="fr-BE" sz="2800" dirty="0" smtClean="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Quelques approches transversales sciences et mathématiques</a:t>
            </a:r>
            <a:endParaRPr lang="en-GB" dirty="0"/>
          </a:p>
        </p:txBody>
      </p:sp>
      <p:sp>
        <p:nvSpPr>
          <p:cNvPr id="3" name="Content Placeholder 2"/>
          <p:cNvSpPr>
            <a:spLocks noGrp="1"/>
          </p:cNvSpPr>
          <p:nvPr>
            <p:ph idx="1"/>
          </p:nvPr>
        </p:nvSpPr>
        <p:spPr>
          <a:xfrm>
            <a:off x="685800" y="1600201"/>
            <a:ext cx="8134672" cy="3628999"/>
          </a:xfrm>
        </p:spPr>
        <p:txBody>
          <a:bodyPr>
            <a:noAutofit/>
          </a:bodyPr>
          <a:lstStyle/>
          <a:p>
            <a:r>
              <a:rPr lang="fr-BE" sz="3000" dirty="0" smtClean="0"/>
              <a:t>Quelques idées du projet européen, </a:t>
            </a:r>
            <a:r>
              <a:rPr lang="fr-BE" sz="3000" dirty="0" err="1" smtClean="0"/>
              <a:t>Fibonacci</a:t>
            </a:r>
            <a:r>
              <a:rPr lang="fr-BE" sz="3000" dirty="0" smtClean="0"/>
              <a:t>:</a:t>
            </a:r>
          </a:p>
          <a:p>
            <a:pPr marL="468630" lvl="1" indent="0">
              <a:buNone/>
            </a:pPr>
            <a:r>
              <a:rPr lang="fr-BE" sz="3000" dirty="0" smtClean="0"/>
              <a:t>Un processus de diffusion de l'enseignement et l’apprentissage basé “</a:t>
            </a:r>
            <a:r>
              <a:rPr lang="fr-BE" sz="3000" dirty="0" err="1" smtClean="0"/>
              <a:t>inquiry-based</a:t>
            </a:r>
            <a:r>
              <a:rPr lang="fr-BE" sz="3000" dirty="0" smtClean="0"/>
              <a:t> </a:t>
            </a:r>
            <a:r>
              <a:rPr lang="fr-BE" sz="3000" dirty="0" err="1" smtClean="0"/>
              <a:t>teaching</a:t>
            </a:r>
            <a:r>
              <a:rPr lang="fr-BE" sz="3000" dirty="0" smtClean="0"/>
              <a:t>” en sciences et en mathématiques pour les écoles primaires et secondaires</a:t>
            </a:r>
          </a:p>
          <a:p>
            <a:r>
              <a:rPr lang="fr-BE" sz="3000" dirty="0" smtClean="0"/>
              <a:t>D’autres idées basées sur notre propre expérience</a:t>
            </a:r>
            <a:endParaRPr lang="fr-BE" sz="3000" dirty="0"/>
          </a:p>
        </p:txBody>
      </p:sp>
      <p:sp>
        <p:nvSpPr>
          <p:cNvPr id="4" name="Espace réservé du pied de page 3"/>
          <p:cNvSpPr>
            <a:spLocks noGrp="1"/>
          </p:cNvSpPr>
          <p:nvPr>
            <p:ph type="ftr" sz="quarter" idx="11"/>
          </p:nvPr>
        </p:nvSpPr>
        <p:spPr/>
        <p:txBody>
          <a:bodyPr/>
          <a:lstStyle/>
          <a:p>
            <a:r>
              <a:rPr lang="en-GB" dirty="0" err="1" smtClean="0"/>
              <a:t>Colloque</a:t>
            </a:r>
            <a:r>
              <a:rPr lang="en-GB" dirty="0" smtClean="0"/>
              <a:t> de </a:t>
            </a:r>
            <a:r>
              <a:rPr lang="en-GB" dirty="0" err="1" smtClean="0"/>
              <a:t>Mathématiques</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BE" dirty="0" smtClean="0"/>
              <a:t>Dispositif expérimental des ateliers</a:t>
            </a:r>
            <a:endParaRPr lang="fr-BE" dirty="0"/>
          </a:p>
        </p:txBody>
      </p:sp>
      <p:sp>
        <p:nvSpPr>
          <p:cNvPr id="3" name="Content Placeholder 2"/>
          <p:cNvSpPr>
            <a:spLocks noGrp="1"/>
          </p:cNvSpPr>
          <p:nvPr>
            <p:ph idx="1"/>
          </p:nvPr>
        </p:nvSpPr>
        <p:spPr/>
        <p:txBody>
          <a:bodyPr>
            <a:noAutofit/>
          </a:bodyPr>
          <a:lstStyle/>
          <a:p>
            <a:r>
              <a:rPr lang="fr-BE" sz="2800" dirty="0" smtClean="0"/>
              <a:t>10 groupes de 4-6 personnes</a:t>
            </a:r>
          </a:p>
          <a:p>
            <a:pPr marL="68580" indent="0">
              <a:buNone/>
            </a:pPr>
            <a:endParaRPr lang="fr-BE" sz="2800" dirty="0" smtClean="0"/>
          </a:p>
          <a:p>
            <a:r>
              <a:rPr lang="fr-BE" sz="2800" dirty="0" smtClean="0"/>
              <a:t>Certaines activités comprennent des aspects mathématiques plus complexes</a:t>
            </a:r>
          </a:p>
          <a:p>
            <a:pPr marL="68580" indent="0">
              <a:buNone/>
            </a:pPr>
            <a:endParaRPr lang="fr-BE" sz="2800" dirty="0" smtClean="0"/>
          </a:p>
          <a:p>
            <a:r>
              <a:rPr lang="fr-BE" sz="2800" dirty="0" smtClean="0"/>
              <a:t>L’activité Coca nécessite le travail de deux groupes parallèles</a:t>
            </a:r>
            <a:endParaRPr lang="fr-BE" sz="2800" dirty="0" smtClean="0"/>
          </a:p>
        </p:txBody>
      </p:sp>
      <p:sp>
        <p:nvSpPr>
          <p:cNvPr id="4" name="Espace réservé du pied de page 3"/>
          <p:cNvSpPr>
            <a:spLocks noGrp="1"/>
          </p:cNvSpPr>
          <p:nvPr>
            <p:ph type="ftr" sz="quarter" idx="11"/>
          </p:nvPr>
        </p:nvSpPr>
        <p:spPr/>
        <p:txBody>
          <a:bodyPr/>
          <a:lstStyle/>
          <a:p>
            <a:r>
              <a:rPr lang="fr-BE" dirty="0" smtClean="0"/>
              <a:t>Colloque de Mathématiques</a:t>
            </a:r>
            <a:endParaRPr lang="fr-B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p urbaine">
  <a:themeElements>
    <a:clrScheme name="Pop urbaine">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Pop urbain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op urbaine">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Pop urbaine.thmx</Template>
  <TotalTime>509</TotalTime>
  <Words>2278</Words>
  <Application>Microsoft Office PowerPoint</Application>
  <PresentationFormat>Affichage à l'écran (4:3)</PresentationFormat>
  <Paragraphs>140</Paragraphs>
  <Slides>15</Slides>
  <Notes>14</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Pop urbaine</vt:lpstr>
      <vt:lpstr>Mesure et DEMESURE:  A la rencontre des sciences et des mathématiques</vt:lpstr>
      <vt:lpstr>Votre avis nous intéresse </vt:lpstr>
      <vt:lpstr>Cross-curricular “numéracie”  AU RU(UK)</vt:lpstr>
      <vt:lpstr>Activités et Ressources au RU (UK)</vt:lpstr>
      <vt:lpstr>STEMNET </vt:lpstr>
      <vt:lpstr>Formation des enseignants – University of Leicester</vt:lpstr>
      <vt:lpstr>Sur le terrain, dans les écoles</vt:lpstr>
      <vt:lpstr>Quelques approches transversales sciences et mathématiques</vt:lpstr>
      <vt:lpstr>Dispositif expérimental des ateliers</vt:lpstr>
      <vt:lpstr>Ateliers:</vt:lpstr>
      <vt:lpstr>Ateliers:</vt:lpstr>
      <vt:lpstr>Votre avis nous intéresse</vt:lpstr>
      <vt:lpstr>References</vt:lpstr>
      <vt:lpstr>Contacts et Informations</vt:lpstr>
      <vt:lpstr>Liste des Ateliers: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 approches transversales sciences et mathématiques</dc:title>
  <dc:creator>mtas</dc:creator>
  <cp:lastModifiedBy>Sciento</cp:lastModifiedBy>
  <cp:revision>50</cp:revision>
  <cp:lastPrinted>2013-11-13T17:16:43Z</cp:lastPrinted>
  <dcterms:created xsi:type="dcterms:W3CDTF">2013-11-10T10:45:57Z</dcterms:created>
  <dcterms:modified xsi:type="dcterms:W3CDTF">2013-12-16T12:19:09Z</dcterms:modified>
</cp:coreProperties>
</file>