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258" r:id="rId4"/>
    <p:sldId id="299" r:id="rId5"/>
    <p:sldId id="259" r:id="rId6"/>
    <p:sldId id="300" r:id="rId7"/>
    <p:sldId id="261" r:id="rId8"/>
    <p:sldId id="262" r:id="rId9"/>
    <p:sldId id="263" r:id="rId10"/>
    <p:sldId id="301"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3" r:id="rId30"/>
    <p:sldId id="285" r:id="rId31"/>
    <p:sldId id="286" r:id="rId32"/>
    <p:sldId id="287" r:id="rId33"/>
    <p:sldId id="288" r:id="rId34"/>
    <p:sldId id="289" r:id="rId35"/>
    <p:sldId id="290" r:id="rId36"/>
    <p:sldId id="292" r:id="rId37"/>
    <p:sldId id="293" r:id="rId38"/>
    <p:sldId id="291" r:id="rId39"/>
    <p:sldId id="295" r:id="rId40"/>
    <p:sldId id="297" r:id="rId41"/>
    <p:sldId id="298" r:id="rId42"/>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0" d="100"/>
          <a:sy n="60" d="100"/>
        </p:scale>
        <p:origin x="-88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8551A9-274E-AE4F-B61A-E0CB64C9150B}" type="datetimeFigureOut">
              <a:rPr lang="fr-FR" smtClean="0"/>
              <a:t>24/11/13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0C23A-90A4-1545-8E79-CB883144B098}" type="slidenum">
              <a:rPr lang="fr-FR" smtClean="0"/>
              <a:t>‹#›</a:t>
            </a:fld>
            <a:endParaRPr lang="fr-FR"/>
          </a:p>
        </p:txBody>
      </p:sp>
    </p:spTree>
    <p:extLst>
      <p:ext uri="{BB962C8B-B14F-4D97-AF65-F5344CB8AC3E}">
        <p14:creationId xmlns:p14="http://schemas.microsoft.com/office/powerpoint/2010/main" val="10086809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Les discours autour des mathématiques, de leur rôle dans le monde actuel, des enjeux de leur enseignement, des difficultés de les enseigner et de les apprendre, sont très présents sur la scène publique. </a:t>
            </a:r>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Il ne fait pas de doute que les mathématiques qui ont, sous une forme ou autre, accompagné le développement de l’humanité depuis ses origines, sont aujourd’hui une science foisonnante et extraordinairement vivante, une science qui a su tisser des liens avec une grande diversité de domaines au-delà des relations privilégiées qu’elle a historiquement nouées avec la physique, et se nourrir de ces connections.</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a:t>
            </a:fld>
            <a:endParaRPr lang="fr-FR"/>
          </a:p>
        </p:txBody>
      </p:sp>
    </p:spTree>
    <p:extLst>
      <p:ext uri="{BB962C8B-B14F-4D97-AF65-F5344CB8AC3E}">
        <p14:creationId xmlns:p14="http://schemas.microsoft.com/office/powerpoint/2010/main" val="456519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Pour avoir participé étroitement à la vie de cette commission de 1998 à 2012, comme vice-présidente, présidente, puis présidente-sortante, je peux témoigner de ces efforts, mais aussi de la difficulté de faire bouger une réalité, des images aussi incrustées dans l’inconscient collectif dans un domaine :</a:t>
            </a:r>
            <a:endParaRPr lang="en-GB" sz="1200" kern="1200" dirty="0" smtClean="0">
              <a:solidFill>
                <a:schemeClr val="tx1"/>
              </a:solidFill>
              <a:effectLst/>
              <a:latin typeface="+mn-lt"/>
              <a:ea typeface="+mn-ea"/>
              <a:cs typeface="+mn-cs"/>
            </a:endParaRPr>
          </a:p>
          <a:p>
            <a:pPr lvl="0"/>
            <a:r>
              <a:rPr lang="fr-BE" sz="1200" kern="1200" dirty="0" smtClean="0">
                <a:solidFill>
                  <a:schemeClr val="tx1"/>
                </a:solidFill>
                <a:effectLst/>
                <a:latin typeface="+mn-lt"/>
                <a:ea typeface="+mn-ea"/>
                <a:cs typeface="+mn-cs"/>
              </a:rPr>
              <a:t>si dépendant des contextes et des cultures, même quand il s’agit de recherche, </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si sensible aux changements et évolutions de toutes sortes et où, même si certains savoirs semblent bien stabilisés, les solutions trouvées pour leur exploitation pratique n’ont qu’une durée de vie souvent très limitée et doivent être sans cesse reprises et réaménagées, </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si souvent soumis par le fait de décisions politiques à des mouvements de balanciers faisant rejeter brutalement ce que l’on présentait quelques années auparavant comme la solution, </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enfin où toutes les paroles sont souvent mises sur le même plan, qu’elles témoignent d’une opinion, de</a:t>
            </a:r>
            <a:r>
              <a:rPr lang="fr-BE" sz="1200" kern="1200" baseline="0" dirty="0" smtClean="0">
                <a:solidFill>
                  <a:schemeClr val="tx1"/>
                </a:solidFill>
                <a:effectLst/>
                <a:latin typeface="+mn-lt"/>
                <a:ea typeface="+mn-ea"/>
                <a:cs typeface="+mn-cs"/>
              </a:rPr>
              <a:t> l’</a:t>
            </a:r>
            <a:r>
              <a:rPr lang="fr-BE" sz="1200" kern="1200" dirty="0" smtClean="0">
                <a:solidFill>
                  <a:schemeClr val="tx1"/>
                </a:solidFill>
                <a:effectLst/>
                <a:latin typeface="+mn-lt"/>
                <a:ea typeface="+mn-ea"/>
                <a:cs typeface="+mn-cs"/>
              </a:rPr>
              <a:t> expérience personnelle ou d’un travail de recherche et d’expérimentation systématique et contrôlé.</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10</a:t>
            </a:fld>
            <a:endParaRPr lang="fr-FR"/>
          </a:p>
        </p:txBody>
      </p:sp>
    </p:spTree>
    <p:extLst>
      <p:ext uri="{BB962C8B-B14F-4D97-AF65-F5344CB8AC3E}">
        <p14:creationId xmlns:p14="http://schemas.microsoft.com/office/powerpoint/2010/main" val="86526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J’ai souligné, il y a un instant, l’ancienneté de la réflexion et des échanges internationaux autour de l’enseignement des mathématiques attestée par la création de l’ICMI, je viens d’évoquer la recherche sur cet enseignement, avec ce que cela induit de travail systématique et contrôlé, de mise à l’épreuve des idées, de construction d’un discours théorique. Des thèses en éducation mathématique ont été soutenues dès le début du 20</a:t>
            </a:r>
            <a:r>
              <a:rPr lang="fr-BE" sz="1200" kern="1200" baseline="30000" dirty="0" smtClean="0">
                <a:solidFill>
                  <a:schemeClr val="tx1"/>
                </a:solidFill>
                <a:effectLst/>
                <a:latin typeface="+mn-lt"/>
                <a:ea typeface="+mn-ea"/>
                <a:cs typeface="+mn-cs"/>
              </a:rPr>
              <a:t>e</a:t>
            </a:r>
            <a:r>
              <a:rPr lang="fr-BE" sz="1200" kern="1200" dirty="0" smtClean="0">
                <a:solidFill>
                  <a:schemeClr val="tx1"/>
                </a:solidFill>
                <a:effectLst/>
                <a:latin typeface="+mn-lt"/>
                <a:ea typeface="+mn-ea"/>
                <a:cs typeface="+mn-cs"/>
              </a:rPr>
              <a:t> siècle, la première semble-t-il dirigée par le formateur et historien des mathématiques David Eugene Smith aux USA, celui-la même qui avait été à l’origine de la création de l’ICMI. A l’initiative du célèbre mathématicien Felix Klein, très impliqué dans les questions d’enseignement et premier président de l’ICMI, des chaires de didactique des mathématiques  ont été ouvertes dès cette époque en Allemagne. L’existence d’une recherche dédiée à l’enseignement des mathématiques et répondant aux exigences qui sont celles d’une recherche scientifique est cependant bien plus récente. Ce n’est que dans les années 50 qu’ont été clairement reconnues les limites du travail de réflexion, de comparaison et d’échanges qui avait été mené jusque là et avait conduit à des milliers de pages de rapports (plus de 300 rapports rien que dans les premières années du fonctionnement de l’ICMI, avant la première guerre mondiale), que le besoin d’une véritable recherche s’est fait sentir. C’est ce qui a conduit par exemple à la création de la CIEAEM en 1950, une organisation toujours active et aujourd’hui affiliée à l’ICMI. C’est ce qui a aussi, sous l’impulsion de son président de l’époque Hans Freudenthal, conduit à une évolution substantielle de l’ICMI, dans les années soixante. Le premier congrès international sur l’enseignement des mathématiques fut ainsi organisé à Lyon en 1969 ; la même année était créée à côté de la revue </a:t>
            </a:r>
            <a:r>
              <a:rPr lang="fr-BE" sz="1200" i="1" kern="1200" dirty="0" smtClean="0">
                <a:solidFill>
                  <a:schemeClr val="tx1"/>
                </a:solidFill>
                <a:effectLst/>
                <a:latin typeface="+mn-lt"/>
                <a:ea typeface="+mn-ea"/>
                <a:cs typeface="+mn-cs"/>
              </a:rPr>
              <a:t>L’enseignement mathématique</a:t>
            </a:r>
            <a:r>
              <a:rPr lang="fr-BE" sz="1200" kern="1200" dirty="0" smtClean="0">
                <a:solidFill>
                  <a:schemeClr val="tx1"/>
                </a:solidFill>
                <a:effectLst/>
                <a:latin typeface="+mn-lt"/>
                <a:ea typeface="+mn-ea"/>
                <a:cs typeface="+mn-cs"/>
              </a:rPr>
              <a:t> qui restait l’organe officiel d’ICMI, la revue </a:t>
            </a:r>
            <a:r>
              <a:rPr lang="fr-BE" sz="1200" i="1" kern="1200" dirty="0" smtClean="0">
                <a:solidFill>
                  <a:schemeClr val="tx1"/>
                </a:solidFill>
                <a:effectLst/>
                <a:latin typeface="+mn-lt"/>
                <a:ea typeface="+mn-ea"/>
                <a:cs typeface="+mn-cs"/>
              </a:rPr>
              <a:t>Educational Studies in Mathematics</a:t>
            </a:r>
            <a:r>
              <a:rPr lang="fr-BE" sz="1200" kern="1200" dirty="0" smtClean="0">
                <a:solidFill>
                  <a:schemeClr val="tx1"/>
                </a:solidFill>
                <a:effectLst/>
                <a:latin typeface="+mn-lt"/>
                <a:ea typeface="+mn-ea"/>
                <a:cs typeface="+mn-cs"/>
              </a:rPr>
              <a:t> qui est vite devenue et restée la principale revue de recherche dans ce domaine. Quelques années plus tard, au congrès de Kalrsuhe en 1976, étaient créés les deux premiers groupes d’étude affiliés à ICMI : le groupe HPM (History</a:t>
            </a:r>
            <a:r>
              <a:rPr lang="fr-BE" sz="1200" kern="1200" baseline="0" dirty="0" smtClean="0">
                <a:solidFill>
                  <a:schemeClr val="tx1"/>
                </a:solidFill>
                <a:effectLst/>
                <a:latin typeface="+mn-lt"/>
                <a:ea typeface="+mn-ea"/>
                <a:cs typeface="+mn-cs"/>
              </a:rPr>
              <a:t> and</a:t>
            </a:r>
            <a:r>
              <a:rPr lang="fr-BE" sz="1200" kern="1200" dirty="0" smtClean="0">
                <a:solidFill>
                  <a:schemeClr val="tx1"/>
                </a:solidFill>
                <a:effectLst/>
                <a:latin typeface="+mn-lt"/>
                <a:ea typeface="+mn-ea"/>
                <a:cs typeface="+mn-cs"/>
              </a:rPr>
              <a:t> Pedagogy</a:t>
            </a:r>
            <a:r>
              <a:rPr lang="fr-BE" sz="1200" kern="1200" baseline="0" dirty="0" smtClean="0">
                <a:solidFill>
                  <a:schemeClr val="tx1"/>
                </a:solidFill>
                <a:effectLst/>
                <a:latin typeface="+mn-lt"/>
                <a:ea typeface="+mn-ea"/>
                <a:cs typeface="+mn-cs"/>
              </a:rPr>
              <a:t> of</a:t>
            </a:r>
            <a:r>
              <a:rPr lang="fr-BE" sz="1200" kern="1200" dirty="0" smtClean="0">
                <a:solidFill>
                  <a:schemeClr val="tx1"/>
                </a:solidFill>
                <a:effectLst/>
                <a:latin typeface="+mn-lt"/>
                <a:ea typeface="+mn-ea"/>
                <a:cs typeface="+mn-cs"/>
              </a:rPr>
              <a:t> Mathematics) et le groupe PME (Psychology of Mathematics Education), ce dernier consacré à la recherche et témoignant de l’importance accordée à cette dimension de ses activités par la Commission.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11</a:t>
            </a:fld>
            <a:endParaRPr lang="fr-FR"/>
          </a:p>
        </p:txBody>
      </p:sp>
    </p:spTree>
    <p:extLst>
      <p:ext uri="{BB962C8B-B14F-4D97-AF65-F5344CB8AC3E}">
        <p14:creationId xmlns:p14="http://schemas.microsoft.com/office/powerpoint/2010/main" val="2051353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De multiples champs de recherche sont susceptibles de contribuer à notre connaissance des processus d’enseignement et d’apprentissage de façon générale, et à ceux concernant les mathématiques plus particulièrement, notamment les divers champs qui participent de ce que l’on englobe sous le vocable général de sciences de l’education. Mon propos ici est plus spécifique. Je ne saurais parler au nom des sciences de l’éducation. Je suis mathématicienne de formation et didacticienne, et c’est avec cette expertise réduite que je m’interroge sur ce que la recherche a à apporter aux questions qui nous préoccupent dans ce colloque. Je suis didacticienne donc mais la didactique des mathématiques est elle-même multiple, d’où le pluriel intentionnel dans le titre de cette conférence. J’ai été formée en France où la didactique s’est sans aucun doute développée de façon originale, et ce pour plusieurs raisons :</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parce que du fait du rôle majeur joué des personnalités comme Guy Brousseau et Gérard Vergnaud, cette didactique a voulu d’emblée se constituer comme un champ scientifique à part entière, avec ses dimensions fondamentale et appliquée, et non pas comme une extension d’un champ déjà constitué comme la psychologie ou les mathématiques,</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parce que cette recherche, tout en étant soucieuse de son autonomie, a voulu garder des liens privilégiés avec les institutions mathématiques et les acteurs de ces institutions,</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enfin parce que, grâce aux IREM progressivement créés à partir de 1969, cette recherche n’a pas été une recherche de laboratoire mais est restée en contact étroit avec le terrain de l’enseignement, et s’est développée en collaboration étroite avec ses acteurs.</a:t>
            </a:r>
            <a:endParaRPr lang="en-GB" sz="1200" kern="1200" dirty="0" smtClean="0">
              <a:solidFill>
                <a:schemeClr val="tx1"/>
              </a:solidFill>
              <a:effectLst/>
              <a:latin typeface="+mn-lt"/>
              <a:ea typeface="+mn-ea"/>
              <a:cs typeface="+mn-cs"/>
            </a:endParaRPr>
          </a:p>
          <a:p>
            <a:pPr marL="0" indent="0">
              <a:buFont typeface="Arial"/>
              <a:buNone/>
            </a:pPr>
            <a:r>
              <a:rPr lang="fr-B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marL="171450" indent="-171450">
              <a:buFont typeface="Arial"/>
              <a:buChar char="•"/>
            </a:pP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12</a:t>
            </a:fld>
            <a:endParaRPr lang="fr-FR"/>
          </a:p>
        </p:txBody>
      </p:sp>
    </p:spTree>
    <p:extLst>
      <p:ext uri="{BB962C8B-B14F-4D97-AF65-F5344CB8AC3E}">
        <p14:creationId xmlns:p14="http://schemas.microsoft.com/office/powerpoint/2010/main" val="1553586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Dès le début, ainsi, </a:t>
            </a:r>
            <a:r>
              <a:rPr lang="fr-BE" sz="1200" i="1" kern="1200" dirty="0" smtClean="0">
                <a:solidFill>
                  <a:schemeClr val="tx1"/>
                </a:solidFill>
                <a:effectLst/>
                <a:latin typeface="+mn-lt"/>
                <a:ea typeface="+mn-ea"/>
                <a:cs typeface="+mn-cs"/>
              </a:rPr>
              <a:t>la</a:t>
            </a:r>
            <a:r>
              <a:rPr lang="fr-BE" sz="1200" kern="1200" dirty="0" smtClean="0">
                <a:solidFill>
                  <a:schemeClr val="tx1"/>
                </a:solidFill>
                <a:effectLst/>
                <a:latin typeface="+mn-lt"/>
                <a:ea typeface="+mn-ea"/>
                <a:cs typeface="+mn-cs"/>
              </a:rPr>
              <a:t> </a:t>
            </a:r>
            <a:r>
              <a:rPr lang="fr-BE" sz="1200" i="1" kern="1200" dirty="0" smtClean="0">
                <a:solidFill>
                  <a:schemeClr val="tx1"/>
                </a:solidFill>
                <a:effectLst/>
                <a:latin typeface="+mn-lt"/>
                <a:ea typeface="+mn-ea"/>
                <a:cs typeface="+mn-cs"/>
              </a:rPr>
              <a:t>théorie des situations</a:t>
            </a:r>
            <a:r>
              <a:rPr lang="fr-BE" sz="1200" kern="1200" dirty="0" smtClean="0">
                <a:solidFill>
                  <a:schemeClr val="tx1"/>
                </a:solidFill>
                <a:effectLst/>
                <a:latin typeface="+mn-lt"/>
                <a:ea typeface="+mn-ea"/>
                <a:cs typeface="+mn-cs"/>
              </a:rPr>
              <a:t>, tout en s’appuyant sur l’épistémologie piagétienne et l’idée d’un apprentissage par adaptation à l’environnement, a prôné une vision systémique des processus d’enseignement et d’apprentissage, mettant au centre de la conceptualisation la situation d’enseignement et d’apprentissage vue comme un système d’interactions entre élèves, maître et savoir. Très vite, elle a développé une méthodologie, celle de </a:t>
            </a:r>
            <a:r>
              <a:rPr lang="fr-BE" sz="1200" i="1" kern="1200" dirty="0" smtClean="0">
                <a:solidFill>
                  <a:schemeClr val="tx1"/>
                </a:solidFill>
                <a:effectLst/>
                <a:latin typeface="+mn-lt"/>
                <a:ea typeface="+mn-ea"/>
                <a:cs typeface="+mn-cs"/>
              </a:rPr>
              <a:t>l’ingénierie didactique</a:t>
            </a:r>
            <a:r>
              <a:rPr lang="fr-BE" sz="1200" kern="1200" dirty="0" smtClean="0">
                <a:solidFill>
                  <a:schemeClr val="tx1"/>
                </a:solidFill>
                <a:effectLst/>
                <a:latin typeface="+mn-lt"/>
                <a:ea typeface="+mn-ea"/>
                <a:cs typeface="+mn-cs"/>
              </a:rPr>
              <a:t>, qui permettait de mettre à l’épreuve hypothèses et idées dans des réalisations de classe, d’identifier à ce niveau des phénomènes didactiques tels ceux, cruciaux, liés à l’existence nécessaire d’un </a:t>
            </a:r>
            <a:r>
              <a:rPr lang="fr-BE" sz="1200" i="1" kern="1200" dirty="0" smtClean="0">
                <a:solidFill>
                  <a:schemeClr val="tx1"/>
                </a:solidFill>
                <a:effectLst/>
                <a:latin typeface="+mn-lt"/>
                <a:ea typeface="+mn-ea"/>
                <a:cs typeface="+mn-cs"/>
              </a:rPr>
              <a:t>contrat didactique</a:t>
            </a:r>
            <a:r>
              <a:rPr lang="fr-BE" sz="1200" kern="1200" dirty="0" smtClean="0">
                <a:solidFill>
                  <a:schemeClr val="tx1"/>
                </a:solidFill>
                <a:effectLst/>
                <a:latin typeface="+mn-lt"/>
                <a:ea typeface="+mn-ea"/>
                <a:cs typeface="+mn-cs"/>
              </a:rPr>
              <a:t>, largement implicite, qui régule les attentes respectives des enseignants et élèves concernant les mathématiques en jeu dans leur activité conjointe, et à ses paradoxes.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13</a:t>
            </a:fld>
            <a:endParaRPr lang="fr-FR"/>
          </a:p>
        </p:txBody>
      </p:sp>
    </p:spTree>
    <p:extLst>
      <p:ext uri="{BB962C8B-B14F-4D97-AF65-F5344CB8AC3E}">
        <p14:creationId xmlns:p14="http://schemas.microsoft.com/office/powerpoint/2010/main" val="1900985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Ensuite, </a:t>
            </a:r>
            <a:r>
              <a:rPr lang="fr-BE" sz="1200" i="1" kern="1200" dirty="0" smtClean="0">
                <a:solidFill>
                  <a:schemeClr val="tx1"/>
                </a:solidFill>
                <a:effectLst/>
                <a:latin typeface="+mn-lt"/>
                <a:ea typeface="+mn-ea"/>
                <a:cs typeface="+mn-cs"/>
              </a:rPr>
              <a:t>la théorie anthropologique du diactique</a:t>
            </a:r>
            <a:r>
              <a:rPr lang="fr-BE" sz="1200" kern="1200" dirty="0" smtClean="0">
                <a:solidFill>
                  <a:schemeClr val="tx1"/>
                </a:solidFill>
                <a:effectLst/>
                <a:latin typeface="+mn-lt"/>
                <a:ea typeface="+mn-ea"/>
                <a:cs typeface="+mn-cs"/>
              </a:rPr>
              <a:t> initiée par Yves Chevallard a élargi encore cette perspective systémique en mettant au centre de sa contruction, la notion </a:t>
            </a:r>
            <a:r>
              <a:rPr lang="fr-BE" sz="1200" i="1" kern="1200" dirty="0" smtClean="0">
                <a:solidFill>
                  <a:schemeClr val="tx1"/>
                </a:solidFill>
                <a:effectLst/>
                <a:latin typeface="+mn-lt"/>
                <a:ea typeface="+mn-ea"/>
                <a:cs typeface="+mn-cs"/>
              </a:rPr>
              <a:t>d’institution</a:t>
            </a:r>
            <a:r>
              <a:rPr lang="fr-BE" sz="1200" kern="1200" dirty="0" smtClean="0">
                <a:solidFill>
                  <a:schemeClr val="tx1"/>
                </a:solidFill>
                <a:effectLst/>
                <a:latin typeface="+mn-lt"/>
                <a:ea typeface="+mn-ea"/>
                <a:cs typeface="+mn-cs"/>
              </a:rPr>
              <a:t> et de pratique institutionnelle, et en fournissant de nombreux outils, dont celui de </a:t>
            </a:r>
            <a:r>
              <a:rPr lang="fr-BE" sz="1200" i="1" kern="1200" dirty="0" smtClean="0">
                <a:solidFill>
                  <a:schemeClr val="tx1"/>
                </a:solidFill>
                <a:effectLst/>
                <a:latin typeface="+mn-lt"/>
                <a:ea typeface="+mn-ea"/>
                <a:cs typeface="+mn-cs"/>
              </a:rPr>
              <a:t>l’échelle des niveaux de co-détermination didactique</a:t>
            </a:r>
            <a:r>
              <a:rPr lang="fr-BE" sz="1200" kern="1200" dirty="0" smtClean="0">
                <a:solidFill>
                  <a:schemeClr val="tx1"/>
                </a:solidFill>
                <a:effectLst/>
                <a:latin typeface="+mn-lt"/>
                <a:ea typeface="+mn-ea"/>
                <a:cs typeface="+mn-cs"/>
              </a:rPr>
              <a:t> pour aider à analyser et comprendre la complexité des forces qui conditionnent à différents niveaux ce qui est enseigné donc ce qui peut être appris, ou </a:t>
            </a:r>
            <a:r>
              <a:rPr lang="fr-BE" sz="1200" i="1" kern="1200" dirty="0" smtClean="0">
                <a:solidFill>
                  <a:schemeClr val="tx1"/>
                </a:solidFill>
                <a:effectLst/>
                <a:latin typeface="+mn-lt"/>
                <a:ea typeface="+mn-ea"/>
                <a:cs typeface="+mn-cs"/>
              </a:rPr>
              <a:t>la dialectique des médias et des milieux</a:t>
            </a:r>
            <a:r>
              <a:rPr lang="fr-BE" sz="1200" kern="1200" dirty="0" smtClean="0">
                <a:solidFill>
                  <a:schemeClr val="tx1"/>
                </a:solidFill>
                <a:effectLst/>
                <a:latin typeface="+mn-lt"/>
                <a:ea typeface="+mn-ea"/>
                <a:cs typeface="+mn-cs"/>
              </a:rPr>
              <a:t> qui aide aujourd’hui le didacticien à prendre en charge les évolutions profondes dans les modes d’accès à l’information et à la connaissance. Car il est vain aujourd’hui de vouloir considérer l’enseignant comme le seul médiateur entre l’élève et le savoir, la classe comme un univers clos. La classe est un système ouvert sur le monde, et où le monde extérieur est de plus en plus présent, même s’il l’est virtuellement. Il est source de questions mais aussi d’information et même de réponses potentielles, accessibles sur Internet, qu’il s’agit de savoir rechercher, trier, comprendre, critiquer, tester, valider ou invalider, adapter à son contexte et ses besoins propres. L’image de l’élève construisant ses connaissances de façon autonome en s’adaptant à un environnement scolaire clos soigneusement préparé pour lui par l’enseignant est une image de plus en plus déphasée par rapport aux modes d’apprentissage portés par l’évolution technologique et sociale. Et, sans pour autant rejeter ce que nous ont appris des décennies de travail de conception de tâches et de situations productives pour l’apprentissage, l’enseignement des mathématiques doit en prendre la mesure.</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14</a:t>
            </a:fld>
            <a:endParaRPr lang="fr-FR"/>
          </a:p>
        </p:txBody>
      </p:sp>
    </p:spTree>
    <p:extLst>
      <p:ext uri="{BB962C8B-B14F-4D97-AF65-F5344CB8AC3E}">
        <p14:creationId xmlns:p14="http://schemas.microsoft.com/office/powerpoint/2010/main" val="1072392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Je vais illustrer tout ceci avec un thème particulier mais central pour les mathématiques et leur l’enseignement : celui des fonctions. Déjà, au 18</a:t>
            </a:r>
            <a:r>
              <a:rPr lang="fr-BE" sz="1200" kern="1200" baseline="30000" dirty="0" smtClean="0">
                <a:solidFill>
                  <a:schemeClr val="tx1"/>
                </a:solidFill>
                <a:effectLst/>
                <a:latin typeface="+mn-lt"/>
                <a:ea typeface="+mn-ea"/>
                <a:cs typeface="+mn-cs"/>
              </a:rPr>
              <a:t>e</a:t>
            </a:r>
            <a:r>
              <a:rPr lang="fr-BE" sz="1200" kern="1200" dirty="0" smtClean="0">
                <a:solidFill>
                  <a:schemeClr val="tx1"/>
                </a:solidFill>
                <a:effectLst/>
                <a:latin typeface="+mn-lt"/>
                <a:ea typeface="+mn-ea"/>
                <a:cs typeface="+mn-cs"/>
              </a:rPr>
              <a:t> siècle, Euler mettait la notion de fonction au centre de l’édifice mathématique. Pour ce qui est de l’enseignement, c’est avec les réformes qui se mettent en place dans l’enseignement secondaire de nombreux pays, au début du 20</a:t>
            </a:r>
            <a:r>
              <a:rPr lang="fr-BE" sz="1200" kern="1200" baseline="30000" dirty="0" smtClean="0">
                <a:solidFill>
                  <a:schemeClr val="tx1"/>
                </a:solidFill>
                <a:effectLst/>
                <a:latin typeface="+mn-lt"/>
                <a:ea typeface="+mn-ea"/>
                <a:cs typeface="+mn-cs"/>
              </a:rPr>
              <a:t>e</a:t>
            </a:r>
            <a:r>
              <a:rPr lang="fr-BE" sz="1200" kern="1200" dirty="0" smtClean="0">
                <a:solidFill>
                  <a:schemeClr val="tx1"/>
                </a:solidFill>
                <a:effectLst/>
                <a:latin typeface="+mn-lt"/>
                <a:ea typeface="+mn-ea"/>
                <a:cs typeface="+mn-cs"/>
              </a:rPr>
              <a:t> siècle, que cette reconnaissance s’effectue. Le mathématicien Félix Klein, qui prend une part très active dans la réforme Méran en Allemagne en sera un vibrant promoteur comme le montre cet extrait de son célèbre ouvrage à destination des enseignants du secondaire (Elementary mathematics from an advanced standpoint).</a:t>
            </a:r>
            <a:r>
              <a:rPr lang="en-GB" dirty="0" smtClean="0">
                <a:effectLst/>
              </a:rPr>
              <a:t>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15</a:t>
            </a:fld>
            <a:endParaRPr lang="fr-FR"/>
          </a:p>
        </p:txBody>
      </p:sp>
    </p:spTree>
    <p:extLst>
      <p:ext uri="{BB962C8B-B14F-4D97-AF65-F5344CB8AC3E}">
        <p14:creationId xmlns:p14="http://schemas.microsoft.com/office/powerpoint/2010/main" val="147834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AD7E68A1-00B7-4F3A-A7C3-8A32AB190E70}" type="slidenum">
              <a:rPr lang="fr-FR" smtClean="0"/>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Depuis l’époque de Félix Klein, cette place centrale des fonctions dans les mathématiques n’a fait que se confirmer et, dans le même temps, le paysage fonctionnel s’est considérablement élargi, faisant par exemple des fonctions continues sans dérivées comme celles associées au mouvement Brownien, des courbes fractales des objets familiers à tout mathématicien, alors qu’il s’agissait de monstres sans possibilités d’applications pour Felix Klein.</a:t>
            </a:r>
            <a:r>
              <a:rPr lang="fr-FR" dirty="0" smtClean="0">
                <a:effectLst/>
              </a:rPr>
              <a:t> </a:t>
            </a:r>
            <a:r>
              <a:rPr lang="fr-BE" sz="1200" kern="1200" dirty="0" smtClean="0">
                <a:solidFill>
                  <a:schemeClr val="tx1"/>
                </a:solidFill>
                <a:effectLst/>
                <a:latin typeface="+mn-lt"/>
                <a:ea typeface="+mn-ea"/>
                <a:cs typeface="+mn-cs"/>
              </a:rPr>
              <a:t>. Cette importance du concept de fonction a conduit de très nombreux didacticiens partout dans le monde à en étudier l’apprentissage et l’enseignement, dans leurs contextes respectifs. Ce n’est pas mon propos ici de décrire les avancées de la recherche dans ce domaine, et les régularités observées transcendant la diversité des contextes éducatifs, cela nous entraînerait trop loin, mais je vais cependant essayer de les faire sentir en évoquant deux familles de situations développées dans le cadre d’un projet européen de conception collaborative de ressources pour la formation des enseignants de mathématiques à l’utilisation professionnelle de technologies numériques.</a:t>
            </a:r>
            <a:r>
              <a:rPr lang="en-GB" dirty="0" smtClean="0">
                <a:effectLst/>
              </a:rPr>
              <a:t>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17</a:t>
            </a:fld>
            <a:endParaRPr lang="fr-FR"/>
          </a:p>
        </p:txBody>
      </p:sp>
    </p:spTree>
    <p:extLst>
      <p:ext uri="{BB962C8B-B14F-4D97-AF65-F5344CB8AC3E}">
        <p14:creationId xmlns:p14="http://schemas.microsoft.com/office/powerpoint/2010/main" val="2043496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Il s’agit du projet EdUmatics, un projet Comenius, auquel ont collaboré 10 équipes universitaires et 10 établissements secondaires associés venant de sept pays. </a:t>
            </a:r>
          </a:p>
          <a:p>
            <a:r>
              <a:rPr lang="fr-FR" dirty="0" smtClean="0"/>
              <a:t>C’est un projet visant le développement collaboratif de ressources pour former les enseignants de mathématiques européens à l’intégration des technologies numériques  dans leur enseignement.</a:t>
            </a:r>
          </a:p>
          <a:p>
            <a:r>
              <a:rPr lang="fr-FR" dirty="0" smtClean="0"/>
              <a:t>Les fonctions très présentes dans les cinq modules développés et au cœur du module 3 centré sur fonctions et modélisation fonctionnelle.</a:t>
            </a:r>
          </a:p>
          <a:p>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18</a:t>
            </a:fld>
            <a:endParaRPr lang="fr-FR"/>
          </a:p>
        </p:txBody>
      </p:sp>
    </p:spTree>
    <p:extLst>
      <p:ext uri="{BB962C8B-B14F-4D97-AF65-F5344CB8AC3E}">
        <p14:creationId xmlns:p14="http://schemas.microsoft.com/office/powerpoint/2010/main" val="3648951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84A463B9-C9CB-B446-9B96-31322E4371E9}" type="slidenum">
              <a:rPr lang="fr-FR" smtClean="0"/>
              <a:t>19</a:t>
            </a:fld>
            <a:endParaRPr lang="fr-FR"/>
          </a:p>
        </p:txBody>
      </p:sp>
    </p:spTree>
    <p:extLst>
      <p:ext uri="{BB962C8B-B14F-4D97-AF65-F5344CB8AC3E}">
        <p14:creationId xmlns:p14="http://schemas.microsoft.com/office/powerpoint/2010/main" val="3955975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Ceci est particulièrement visible en cette année qui est celle des mathématiques de la planète terre, la terre vue comme système physique mais aussi comme planète habitée et transformée par l’homme, comme système où s’organise la vie d’une multitude d’espèces. Je</a:t>
            </a:r>
            <a:r>
              <a:rPr lang="fr-BE" sz="1200" kern="1200" baseline="0" dirty="0" smtClean="0">
                <a:solidFill>
                  <a:schemeClr val="tx1"/>
                </a:solidFill>
                <a:effectLst/>
                <a:latin typeface="+mn-lt"/>
                <a:ea typeface="+mn-ea"/>
                <a:cs typeface="+mn-cs"/>
              </a:rPr>
              <a:t> vous </a:t>
            </a:r>
            <a:r>
              <a:rPr lang="fr-BE" sz="1200" kern="1200" dirty="0" smtClean="0">
                <a:solidFill>
                  <a:schemeClr val="tx1"/>
                </a:solidFill>
                <a:effectLst/>
                <a:latin typeface="+mn-lt"/>
                <a:ea typeface="+mn-ea"/>
                <a:cs typeface="+mn-cs"/>
              </a:rPr>
              <a:t>invite si</a:t>
            </a:r>
            <a:r>
              <a:rPr lang="fr-BE" sz="1200" kern="1200" baseline="0" dirty="0" smtClean="0">
                <a:solidFill>
                  <a:schemeClr val="tx1"/>
                </a:solidFill>
                <a:effectLst/>
                <a:latin typeface="+mn-lt"/>
                <a:ea typeface="+mn-ea"/>
                <a:cs typeface="+mn-cs"/>
              </a:rPr>
              <a:t> vous ne l’avez</a:t>
            </a:r>
            <a:r>
              <a:rPr lang="fr-BE" sz="1200" kern="1200" dirty="0" smtClean="0">
                <a:solidFill>
                  <a:schemeClr val="tx1"/>
                </a:solidFill>
                <a:effectLst/>
                <a:latin typeface="+mn-lt"/>
                <a:ea typeface="+mn-ea"/>
                <a:cs typeface="+mn-cs"/>
              </a:rPr>
              <a:t> pas encore fait à vous connecter sur le site français de ce projet où chaque jour une brève présente au grand public une des facettes de ces interactions multiples entre les mathématiques et le monde qui nous entoure.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2</a:t>
            </a:fld>
            <a:endParaRPr lang="fr-FR"/>
          </a:p>
        </p:txBody>
      </p:sp>
    </p:spTree>
    <p:extLst>
      <p:ext uri="{BB962C8B-B14F-4D97-AF65-F5344CB8AC3E}">
        <p14:creationId xmlns:p14="http://schemas.microsoft.com/office/powerpoint/2010/main" val="154948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84A463B9-C9CB-B446-9B96-31322E4371E9}" type="slidenum">
              <a:rPr lang="fr-FR" smtClean="0"/>
              <a:t>20</a:t>
            </a:fld>
            <a:endParaRPr lang="fr-FR"/>
          </a:p>
        </p:txBody>
      </p:sp>
    </p:spTree>
    <p:extLst>
      <p:ext uri="{BB962C8B-B14F-4D97-AF65-F5344CB8AC3E}">
        <p14:creationId xmlns:p14="http://schemas.microsoft.com/office/powerpoint/2010/main" val="3956074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u="sng" kern="1200" dirty="0" smtClean="0">
                <a:solidFill>
                  <a:schemeClr val="tx1"/>
                </a:solidFill>
                <a:effectLst/>
                <a:latin typeface="+mn-lt"/>
                <a:ea typeface="+mn-ea"/>
                <a:cs typeface="+mn-cs"/>
              </a:rPr>
              <a:t>La famille des enseignes</a:t>
            </a:r>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Cette</a:t>
            </a:r>
            <a:r>
              <a:rPr lang="fr-BE" sz="1200" kern="1200" baseline="0" dirty="0" smtClean="0">
                <a:solidFill>
                  <a:schemeClr val="tx1"/>
                </a:solidFill>
                <a:effectLst/>
                <a:latin typeface="+mn-lt"/>
                <a:ea typeface="+mn-ea"/>
                <a:cs typeface="+mn-cs"/>
              </a:rPr>
              <a:t> famille correspond à un type de</a:t>
            </a:r>
            <a:r>
              <a:rPr lang="fr-BE" sz="1200" kern="1200" dirty="0" smtClean="0">
                <a:solidFill>
                  <a:schemeClr val="tx1"/>
                </a:solidFill>
                <a:effectLst/>
                <a:latin typeface="+mn-lt"/>
                <a:ea typeface="+mn-ea"/>
                <a:cs typeface="+mn-cs"/>
              </a:rPr>
              <a:t> situation de modélisation fonctionnelle intra-mathématique classique. Il s’agit de montrer ici aux enseignants ce que peut apporter l’usage d’un logiciel comme Géogebra au travail sur les situations de ce type, en comparant résolution avec et sans technologie. </a:t>
            </a:r>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endParaRPr lang="es-ES_tradnl" noProof="0" dirty="0"/>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21</a:t>
            </a:fld>
            <a:endParaRPr lang="fr-FR"/>
          </a:p>
        </p:txBody>
      </p:sp>
    </p:spTree>
    <p:extLst>
      <p:ext uri="{BB962C8B-B14F-4D97-AF65-F5344CB8AC3E}">
        <p14:creationId xmlns:p14="http://schemas.microsoft.com/office/powerpoint/2010/main" val="369393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aseline="0" dirty="0" smtClean="0"/>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22</a:t>
            </a:fld>
            <a:endParaRPr lang="fr-FR"/>
          </a:p>
        </p:txBody>
      </p:sp>
    </p:spTree>
    <p:extLst>
      <p:ext uri="{BB962C8B-B14F-4D97-AF65-F5344CB8AC3E}">
        <p14:creationId xmlns:p14="http://schemas.microsoft.com/office/powerpoint/2010/main" val="2764127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23</a:t>
            </a:fld>
            <a:endParaRPr lang="fr-FR"/>
          </a:p>
        </p:txBody>
      </p:sp>
    </p:spTree>
    <p:extLst>
      <p:ext uri="{BB962C8B-B14F-4D97-AF65-F5344CB8AC3E}">
        <p14:creationId xmlns:p14="http://schemas.microsoft.com/office/powerpoint/2010/main" val="2761161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Dans le projet EdUmatics, nous ne souhaitons pas cependant nous limiter à faire réfléchir les enseignants à l’intérêt des technologies numériques pour revisiter la résolution de problèmes classiques. Il s’agit aussi de montrer comment la technologie peut être utilisée pour rapprocher l’enseignement des mathématiques d’objets proches de la culture des élèves, leur apprendre à utiliser les mathématiques pour les simuler, les comprendre, les exploiter.</a:t>
            </a:r>
          </a:p>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C’est l’objet notamment de la famille des poursuites.</a:t>
            </a:r>
            <a:endParaRPr lang="fr-FR"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On part ici de vidéos de poursuite que l’on décrit, compare, modélise pour construire des simulations. Le travail fonctionnel émerge alors naturellement des questions que posent la réalisation et le jeu avec ces simulations, et il peut rebondir dans une succession de questions et de travaux associés.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24</a:t>
            </a:fld>
            <a:endParaRPr lang="fr-FR"/>
          </a:p>
        </p:txBody>
      </p:sp>
    </p:spTree>
    <p:extLst>
      <p:ext uri="{BB962C8B-B14F-4D97-AF65-F5344CB8AC3E}">
        <p14:creationId xmlns:p14="http://schemas.microsoft.com/office/powerpoint/2010/main" val="2239978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s-ES" noProof="0" dirty="0" err="1" smtClean="0"/>
              <a:t>Il</a:t>
            </a:r>
            <a:r>
              <a:rPr lang="es-ES" noProof="0" dirty="0" smtClean="0"/>
              <a:t> </a:t>
            </a:r>
            <a:r>
              <a:rPr lang="es-ES" noProof="0" dirty="0" err="1" smtClean="0"/>
              <a:t>s’agit</a:t>
            </a:r>
            <a:r>
              <a:rPr lang="es-ES" noProof="0" dirty="0" smtClean="0"/>
              <a:t> </a:t>
            </a:r>
            <a:r>
              <a:rPr lang="es-ES" noProof="0" dirty="0" err="1" smtClean="0"/>
              <a:t>ici</a:t>
            </a:r>
            <a:r>
              <a:rPr lang="es-ES" noProof="0" dirty="0" smtClean="0"/>
              <a:t> de la</a:t>
            </a:r>
            <a:r>
              <a:rPr lang="es-ES" baseline="0" noProof="0" dirty="0" smtClean="0"/>
              <a:t> </a:t>
            </a:r>
            <a:r>
              <a:rPr lang="es-ES" baseline="0" noProof="0" dirty="0" err="1" smtClean="0"/>
              <a:t>simulation</a:t>
            </a:r>
            <a:r>
              <a:rPr lang="es-ES" baseline="0" noProof="0" dirty="0" smtClean="0"/>
              <a:t> </a:t>
            </a:r>
            <a:r>
              <a:rPr lang="es-ES" baseline="0" noProof="0" dirty="0" err="1" smtClean="0"/>
              <a:t>d’une</a:t>
            </a:r>
            <a:r>
              <a:rPr lang="es-ES" baseline="0" noProof="0" dirty="0" smtClean="0"/>
              <a:t> </a:t>
            </a:r>
            <a:r>
              <a:rPr lang="es-ES" baseline="0" noProof="0" dirty="0" err="1" smtClean="0"/>
              <a:t>poursuite</a:t>
            </a:r>
            <a:r>
              <a:rPr lang="es-ES" baseline="0" noProof="0" dirty="0" smtClean="0"/>
              <a:t> </a:t>
            </a:r>
            <a:r>
              <a:rPr lang="es-ES" baseline="0" noProof="0" dirty="0" err="1" smtClean="0"/>
              <a:t>très</a:t>
            </a:r>
            <a:r>
              <a:rPr lang="es-ES" baseline="0" noProof="0" dirty="0" smtClean="0"/>
              <a:t> </a:t>
            </a:r>
            <a:r>
              <a:rPr lang="es-ES" baseline="0" noProof="0" dirty="0" err="1" smtClean="0"/>
              <a:t>simplifiée</a:t>
            </a:r>
            <a:r>
              <a:rPr lang="es-ES" baseline="0" noProof="0" dirty="0" smtClean="0"/>
              <a:t>. Le </a:t>
            </a:r>
            <a:r>
              <a:rPr lang="es-ES" baseline="0" noProof="0" dirty="0" err="1" smtClean="0"/>
              <a:t>poursuivant</a:t>
            </a:r>
            <a:r>
              <a:rPr lang="es-ES" baseline="0" noProof="0" dirty="0" smtClean="0"/>
              <a:t> en rouge et le </a:t>
            </a:r>
            <a:r>
              <a:rPr lang="es-ES" baseline="0" noProof="0" dirty="0" err="1" smtClean="0"/>
              <a:t>poursuivi</a:t>
            </a:r>
            <a:r>
              <a:rPr lang="es-ES" baseline="0" noProof="0" dirty="0" smtClean="0"/>
              <a:t> en </a:t>
            </a:r>
            <a:r>
              <a:rPr lang="es-ES" baseline="0" noProof="0" dirty="0" err="1" smtClean="0"/>
              <a:t>bleu</a:t>
            </a:r>
            <a:r>
              <a:rPr lang="es-ES" baseline="0" noProof="0" dirty="0" smtClean="0"/>
              <a:t> se </a:t>
            </a:r>
            <a:r>
              <a:rPr lang="es-ES" baseline="0" noProof="0" dirty="0" err="1" smtClean="0"/>
              <a:t>déplacent</a:t>
            </a:r>
            <a:r>
              <a:rPr lang="es-ES" baseline="0" noProof="0" dirty="0" smtClean="0"/>
              <a:t> </a:t>
            </a:r>
            <a:r>
              <a:rPr lang="es-ES" baseline="0" noProof="0" dirty="0" err="1" smtClean="0"/>
              <a:t>à</a:t>
            </a:r>
            <a:r>
              <a:rPr lang="es-ES" baseline="0" noProof="0" dirty="0" smtClean="0"/>
              <a:t> </a:t>
            </a:r>
            <a:r>
              <a:rPr lang="es-ES" baseline="0" noProof="0" dirty="0" err="1" smtClean="0"/>
              <a:t>vitesse</a:t>
            </a:r>
            <a:r>
              <a:rPr lang="es-ES" baseline="0" noProof="0" dirty="0" smtClean="0"/>
              <a:t> constante sur une </a:t>
            </a:r>
            <a:r>
              <a:rPr lang="es-ES" baseline="0" noProof="0" dirty="0" err="1" smtClean="0"/>
              <a:t>même</a:t>
            </a:r>
            <a:r>
              <a:rPr lang="es-ES" baseline="0" noProof="0" dirty="0" smtClean="0"/>
              <a:t> </a:t>
            </a:r>
            <a:r>
              <a:rPr lang="es-ES" baseline="0" noProof="0" dirty="0" err="1" smtClean="0"/>
              <a:t>droite</a:t>
            </a:r>
            <a:r>
              <a:rPr lang="es-ES" baseline="0" noProof="0" dirty="0" smtClean="0"/>
              <a:t>. La </a:t>
            </a:r>
            <a:r>
              <a:rPr lang="es-ES" baseline="0" noProof="0" dirty="0" err="1" smtClean="0"/>
              <a:t>distance</a:t>
            </a:r>
            <a:r>
              <a:rPr lang="es-ES" baseline="0" noProof="0" dirty="0" smtClean="0"/>
              <a:t> les </a:t>
            </a:r>
            <a:r>
              <a:rPr lang="es-ES" baseline="0" noProof="0" dirty="0" err="1" smtClean="0"/>
              <a:t>séparant</a:t>
            </a:r>
            <a:r>
              <a:rPr lang="es-ES" baseline="0" noProof="0" dirty="0" smtClean="0"/>
              <a:t> </a:t>
            </a:r>
            <a:r>
              <a:rPr lang="es-ES" baseline="0" noProof="0" dirty="0" err="1" smtClean="0"/>
              <a:t>initialement</a:t>
            </a:r>
            <a:r>
              <a:rPr lang="es-ES" baseline="0" noProof="0" dirty="0" smtClean="0"/>
              <a:t> </a:t>
            </a:r>
            <a:r>
              <a:rPr lang="es-ES" baseline="0" noProof="0" dirty="0" err="1" smtClean="0"/>
              <a:t>est</a:t>
            </a:r>
            <a:r>
              <a:rPr lang="es-ES" baseline="0" noProof="0" dirty="0" smtClean="0"/>
              <a:t> </a:t>
            </a:r>
            <a:r>
              <a:rPr lang="es-ES" baseline="0" noProof="0" dirty="0" err="1" smtClean="0"/>
              <a:t>fixée</a:t>
            </a:r>
            <a:r>
              <a:rPr lang="es-ES" baseline="0" noProof="0" dirty="0" smtClean="0"/>
              <a:t> </a:t>
            </a:r>
            <a:r>
              <a:rPr lang="es-ES" baseline="0" noProof="0" dirty="0" err="1" smtClean="0"/>
              <a:t>à</a:t>
            </a:r>
            <a:r>
              <a:rPr lang="es-ES" baseline="0" noProof="0" dirty="0" smtClean="0"/>
              <a:t> 10 </a:t>
            </a:r>
            <a:r>
              <a:rPr lang="es-ES" baseline="0" noProof="0" dirty="0" err="1" smtClean="0"/>
              <a:t>unités</a:t>
            </a:r>
            <a:r>
              <a:rPr lang="es-ES" baseline="0" noProof="0" dirty="0" smtClean="0"/>
              <a:t> de </a:t>
            </a:r>
            <a:r>
              <a:rPr lang="es-ES" baseline="0" noProof="0" dirty="0" err="1" smtClean="0"/>
              <a:t>longueur</a:t>
            </a:r>
            <a:r>
              <a:rPr lang="es-ES" baseline="0" noProof="0" dirty="0" smtClean="0"/>
              <a:t>, et la </a:t>
            </a:r>
            <a:r>
              <a:rPr lang="es-ES" baseline="0" noProof="0" dirty="0" err="1" smtClean="0"/>
              <a:t>vitesse</a:t>
            </a:r>
            <a:r>
              <a:rPr lang="es-ES" baseline="0" noProof="0" dirty="0" smtClean="0"/>
              <a:t> du </a:t>
            </a:r>
            <a:r>
              <a:rPr lang="es-ES" baseline="0" noProof="0" dirty="0" err="1" smtClean="0"/>
              <a:t>poursuivi</a:t>
            </a:r>
            <a:r>
              <a:rPr lang="es-ES" baseline="0" noProof="0" dirty="0" smtClean="0"/>
              <a:t> de </a:t>
            </a:r>
            <a:r>
              <a:rPr lang="es-ES" baseline="0" noProof="0" dirty="0" err="1" smtClean="0"/>
              <a:t>deux</a:t>
            </a:r>
            <a:r>
              <a:rPr lang="es-ES" baseline="0" noProof="0" dirty="0" smtClean="0"/>
              <a:t> </a:t>
            </a:r>
            <a:r>
              <a:rPr lang="es-ES" baseline="0" noProof="0" dirty="0" err="1" smtClean="0"/>
              <a:t>unités</a:t>
            </a:r>
            <a:r>
              <a:rPr lang="es-ES" baseline="0" noProof="0" dirty="0" smtClean="0"/>
              <a:t> par </a:t>
            </a:r>
            <a:r>
              <a:rPr lang="es-ES" baseline="0" noProof="0" dirty="0" err="1" smtClean="0"/>
              <a:t>unité</a:t>
            </a:r>
            <a:r>
              <a:rPr lang="es-ES" baseline="0" noProof="0" dirty="0" smtClean="0"/>
              <a:t> de </a:t>
            </a:r>
            <a:r>
              <a:rPr lang="es-ES" baseline="0" noProof="0" dirty="0" err="1" smtClean="0"/>
              <a:t>temps</a:t>
            </a:r>
            <a:r>
              <a:rPr lang="es-ES" baseline="0" noProof="0" dirty="0" smtClean="0"/>
              <a:t>. Un </a:t>
            </a:r>
            <a:r>
              <a:rPr lang="es-ES" baseline="0" noProof="0" dirty="0" err="1" smtClean="0"/>
              <a:t>curseur</a:t>
            </a:r>
            <a:r>
              <a:rPr lang="es-ES" baseline="0" noProof="0" dirty="0" smtClean="0"/>
              <a:t> </a:t>
            </a:r>
            <a:r>
              <a:rPr lang="es-ES" baseline="0" noProof="0" dirty="0" err="1" smtClean="0"/>
              <a:t>gère</a:t>
            </a:r>
            <a:r>
              <a:rPr lang="es-ES" baseline="0" noProof="0" dirty="0" smtClean="0"/>
              <a:t> le </a:t>
            </a:r>
            <a:r>
              <a:rPr lang="es-ES" baseline="0" noProof="0" dirty="0" err="1" smtClean="0"/>
              <a:t>temps</a:t>
            </a:r>
            <a:r>
              <a:rPr lang="es-ES" baseline="0" noProof="0" dirty="0" smtClean="0"/>
              <a:t> et un </a:t>
            </a:r>
            <a:r>
              <a:rPr lang="es-ES" baseline="0" noProof="0" dirty="0" err="1" smtClean="0"/>
              <a:t>autre</a:t>
            </a:r>
            <a:r>
              <a:rPr lang="es-ES" baseline="0" noProof="0" dirty="0" smtClean="0"/>
              <a:t> </a:t>
            </a:r>
            <a:r>
              <a:rPr lang="es-ES" baseline="0" noProof="0" dirty="0" err="1" smtClean="0"/>
              <a:t>curseur</a:t>
            </a:r>
            <a:r>
              <a:rPr lang="es-ES" baseline="0" noProof="0" dirty="0" smtClean="0"/>
              <a:t> </a:t>
            </a:r>
            <a:r>
              <a:rPr lang="es-ES" baseline="0" noProof="0" dirty="0" err="1" smtClean="0"/>
              <a:t>permet</a:t>
            </a:r>
            <a:r>
              <a:rPr lang="es-ES" baseline="0" noProof="0" dirty="0" smtClean="0"/>
              <a:t> de </a:t>
            </a:r>
            <a:r>
              <a:rPr lang="es-ES" baseline="0" noProof="0" dirty="0" err="1" smtClean="0"/>
              <a:t>varier</a:t>
            </a:r>
            <a:r>
              <a:rPr lang="es-ES" baseline="0" noProof="0" dirty="0" smtClean="0"/>
              <a:t> la </a:t>
            </a:r>
            <a:r>
              <a:rPr lang="es-ES" baseline="0" noProof="0" dirty="0" err="1" smtClean="0"/>
              <a:t>vitesse</a:t>
            </a:r>
            <a:r>
              <a:rPr lang="es-ES" baseline="0" noProof="0" dirty="0" smtClean="0"/>
              <a:t> du </a:t>
            </a:r>
            <a:r>
              <a:rPr lang="es-ES" baseline="0" noProof="0" dirty="0" err="1" smtClean="0"/>
              <a:t>poursuivant</a:t>
            </a:r>
            <a:r>
              <a:rPr lang="es-ES" baseline="0" noProof="0" dirty="0" smtClean="0"/>
              <a:t>. </a:t>
            </a:r>
            <a:endParaRPr lang="es-ES" noProof="0" dirty="0"/>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29</a:t>
            </a:fld>
            <a:endParaRPr lang="fr-FR"/>
          </a:p>
        </p:txBody>
      </p:sp>
    </p:spTree>
    <p:extLst>
      <p:ext uri="{BB962C8B-B14F-4D97-AF65-F5344CB8AC3E}">
        <p14:creationId xmlns:p14="http://schemas.microsoft.com/office/powerpoint/2010/main" val="33266224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jouant</a:t>
            </a:r>
            <a:r>
              <a:rPr lang="fr-FR" baseline="0" dirty="0" smtClean="0"/>
              <a:t> avec</a:t>
            </a:r>
            <a:r>
              <a:rPr lang="fr-FR" dirty="0" smtClean="0"/>
              <a:t> leur simulation, les élèves</a:t>
            </a:r>
            <a:r>
              <a:rPr lang="fr-FR" baseline="0" dirty="0" smtClean="0"/>
              <a:t> déterminent la durée de poursuite pour différentes vitesses du poursuivant puis représentent graphiquement les couples correspondants et émettent des conjectures sur la fonction et ses variations. Dans les classes de seconde avec lesquelles nous avons d’abord expérimenté cette situation, ils repèrent la décroissance et pensent qu’il s’agit de la fonction inverse. Le tracé de cette fonction invalide la conjecture mais est une motivation pour essayer d’en déterminer une expression algébrique. Pour la plupart des élèves, ceci n’est possible qu’avec l’aide de l’enseignant car la situation est bien plus complexe que celles dont ils ont l’habitude. </a:t>
            </a:r>
            <a:endParaRPr lang="fr-FR" dirty="0"/>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30</a:t>
            </a:fld>
            <a:endParaRPr lang="fr-FR"/>
          </a:p>
        </p:txBody>
      </p:sp>
    </p:spTree>
    <p:extLst>
      <p:ext uri="{BB962C8B-B14F-4D97-AF65-F5344CB8AC3E}">
        <p14:creationId xmlns:p14="http://schemas.microsoft.com/office/powerpoint/2010/main" val="858861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Arial"/>
              <a:buNone/>
            </a:pPr>
            <a:r>
              <a:rPr lang="es-ES" noProof="0" dirty="0" err="1" smtClean="0"/>
              <a:t>Mais</a:t>
            </a:r>
            <a:r>
              <a:rPr lang="es-ES" noProof="0" dirty="0" smtClean="0"/>
              <a:t> </a:t>
            </a:r>
            <a:r>
              <a:rPr lang="es-ES" noProof="0" dirty="0" err="1" smtClean="0"/>
              <a:t>quand</a:t>
            </a:r>
            <a:r>
              <a:rPr lang="es-ES" noProof="0" dirty="0" smtClean="0"/>
              <a:t> </a:t>
            </a:r>
            <a:r>
              <a:rPr lang="es-ES" noProof="0" dirty="0" err="1" smtClean="0"/>
              <a:t>l’expression</a:t>
            </a:r>
            <a:r>
              <a:rPr lang="es-ES" noProof="0" dirty="0" smtClean="0"/>
              <a:t> </a:t>
            </a:r>
            <a:r>
              <a:rPr lang="es-ES" noProof="0" dirty="0" err="1" smtClean="0"/>
              <a:t>est</a:t>
            </a:r>
            <a:r>
              <a:rPr lang="es-ES" noProof="0" dirty="0" smtClean="0"/>
              <a:t> </a:t>
            </a:r>
            <a:r>
              <a:rPr lang="es-ES" noProof="0" dirty="0" err="1" smtClean="0"/>
              <a:t>trouvée</a:t>
            </a:r>
            <a:r>
              <a:rPr lang="es-ES" noProof="0" dirty="0" smtClean="0"/>
              <a:t> et la </a:t>
            </a:r>
            <a:r>
              <a:rPr lang="es-ES" noProof="0" dirty="0" err="1" smtClean="0"/>
              <a:t>représentation</a:t>
            </a:r>
            <a:r>
              <a:rPr lang="es-ES" noProof="0" dirty="0" smtClean="0"/>
              <a:t> </a:t>
            </a:r>
            <a:r>
              <a:rPr lang="es-ES" noProof="0" dirty="0" err="1" smtClean="0"/>
              <a:t>graphique</a:t>
            </a:r>
            <a:r>
              <a:rPr lang="es-ES" noProof="0" dirty="0" smtClean="0"/>
              <a:t> </a:t>
            </a:r>
            <a:r>
              <a:rPr lang="es-ES" noProof="0" dirty="0" err="1" smtClean="0"/>
              <a:t>tracée</a:t>
            </a:r>
            <a:r>
              <a:rPr lang="es-ES" noProof="0" dirty="0" smtClean="0"/>
              <a:t>, </a:t>
            </a:r>
            <a:r>
              <a:rPr lang="es-ES" noProof="0" dirty="0" err="1" smtClean="0"/>
              <a:t>c’est</a:t>
            </a:r>
            <a:r>
              <a:rPr lang="es-ES" noProof="0" dirty="0" smtClean="0"/>
              <a:t> une </a:t>
            </a:r>
            <a:r>
              <a:rPr lang="es-ES" noProof="0" dirty="0" err="1" smtClean="0"/>
              <a:t>véritable</a:t>
            </a:r>
            <a:r>
              <a:rPr lang="es-ES" noProof="0" dirty="0" smtClean="0"/>
              <a:t> </a:t>
            </a:r>
            <a:r>
              <a:rPr lang="es-ES" noProof="0" dirty="0" err="1" smtClean="0"/>
              <a:t>conquête</a:t>
            </a:r>
            <a:r>
              <a:rPr lang="es-ES" noProof="0" dirty="0" smtClean="0"/>
              <a:t> </a:t>
            </a:r>
            <a:r>
              <a:rPr lang="es-ES" noProof="0" dirty="0" err="1" smtClean="0"/>
              <a:t>mathématique</a:t>
            </a:r>
            <a:r>
              <a:rPr lang="es-ES" noProof="0" dirty="0" smtClean="0"/>
              <a:t>. De plus les </a:t>
            </a:r>
            <a:r>
              <a:rPr lang="es-ES" noProof="0" dirty="0" err="1" smtClean="0"/>
              <a:t>comportements</a:t>
            </a:r>
            <a:r>
              <a:rPr lang="es-ES" noProof="0" dirty="0" smtClean="0"/>
              <a:t> </a:t>
            </a:r>
            <a:r>
              <a:rPr lang="es-ES" noProof="0" dirty="0" err="1" smtClean="0"/>
              <a:t>asymptotiques</a:t>
            </a:r>
            <a:r>
              <a:rPr lang="es-ES" noProof="0" dirty="0" smtClean="0"/>
              <a:t> de </a:t>
            </a:r>
            <a:r>
              <a:rPr lang="es-ES" noProof="0" dirty="0" err="1" smtClean="0"/>
              <a:t>cette</a:t>
            </a:r>
            <a:r>
              <a:rPr lang="es-ES" noProof="0" dirty="0" smtClean="0"/>
              <a:t> </a:t>
            </a:r>
            <a:r>
              <a:rPr lang="es-ES" noProof="0" dirty="0" err="1" smtClean="0"/>
              <a:t>fonction</a:t>
            </a:r>
            <a:r>
              <a:rPr lang="es-ES" noProof="0" dirty="0" smtClean="0"/>
              <a:t> </a:t>
            </a:r>
            <a:r>
              <a:rPr lang="es-ES" noProof="0" dirty="0" err="1" smtClean="0"/>
              <a:t>sont</a:t>
            </a:r>
            <a:r>
              <a:rPr lang="es-ES" noProof="0" dirty="0" smtClean="0"/>
              <a:t> </a:t>
            </a:r>
            <a:r>
              <a:rPr lang="es-ES" noProof="0" dirty="0" err="1" smtClean="0"/>
              <a:t>intérprétés</a:t>
            </a:r>
            <a:r>
              <a:rPr lang="es-ES" noProof="0" dirty="0" smtClean="0"/>
              <a:t> </a:t>
            </a:r>
            <a:r>
              <a:rPr lang="es-ES" noProof="0" dirty="0" err="1" smtClean="0"/>
              <a:t>sans</a:t>
            </a:r>
            <a:r>
              <a:rPr lang="es-ES" noProof="0" dirty="0" smtClean="0"/>
              <a:t> </a:t>
            </a:r>
            <a:r>
              <a:rPr lang="es-ES" noProof="0" dirty="0" err="1" smtClean="0"/>
              <a:t>difficulté</a:t>
            </a:r>
            <a:r>
              <a:rPr lang="es-ES" noProof="0" dirty="0" smtClean="0"/>
              <a:t> en </a:t>
            </a:r>
            <a:r>
              <a:rPr lang="es-ES" noProof="0" dirty="0" err="1" smtClean="0"/>
              <a:t>relation</a:t>
            </a:r>
            <a:r>
              <a:rPr lang="es-ES" noProof="0" dirty="0" smtClean="0"/>
              <a:t> </a:t>
            </a:r>
            <a:r>
              <a:rPr lang="es-ES" noProof="0" dirty="0" err="1" smtClean="0"/>
              <a:t>avec</a:t>
            </a:r>
            <a:r>
              <a:rPr lang="es-ES" noProof="0" dirty="0" smtClean="0"/>
              <a:t> la </a:t>
            </a:r>
            <a:r>
              <a:rPr lang="es-ES" noProof="0" dirty="0" err="1" smtClean="0"/>
              <a:t>situation</a:t>
            </a:r>
            <a:r>
              <a:rPr lang="es-ES" noProof="0" dirty="0" smtClean="0"/>
              <a:t> de </a:t>
            </a:r>
            <a:r>
              <a:rPr lang="es-ES" noProof="0" dirty="0" err="1" smtClean="0"/>
              <a:t>poursuite</a:t>
            </a:r>
            <a:r>
              <a:rPr lang="es-ES" noProof="0" dirty="0" smtClean="0"/>
              <a:t>.</a:t>
            </a:r>
            <a:endParaRPr lang="es-ES" noProof="0" dirty="0"/>
          </a:p>
        </p:txBody>
      </p:sp>
      <p:sp>
        <p:nvSpPr>
          <p:cNvPr id="4" name="Espace réservé du numéro de diapositive 3"/>
          <p:cNvSpPr>
            <a:spLocks noGrp="1"/>
          </p:cNvSpPr>
          <p:nvPr>
            <p:ph type="sldNum" sz="quarter" idx="10"/>
          </p:nvPr>
        </p:nvSpPr>
        <p:spPr/>
        <p:txBody>
          <a:bodyPr/>
          <a:lstStyle/>
          <a:p>
            <a:fld id="{9CD1728D-402F-ED47-9C6F-DA3C41F3042E}" type="slidenum">
              <a:rPr lang="fr-FR" smtClean="0"/>
              <a:t>31</a:t>
            </a:fld>
            <a:endParaRPr lang="fr-FR"/>
          </a:p>
        </p:txBody>
      </p:sp>
    </p:spTree>
    <p:extLst>
      <p:ext uri="{BB962C8B-B14F-4D97-AF65-F5344CB8AC3E}">
        <p14:creationId xmlns:p14="http://schemas.microsoft.com/office/powerpoint/2010/main" val="3683287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Les deux types de situations sont très différents, mais les deux s’appuient sur les connaissances didactiques acquises sur l’apprentissage des fonctions :</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L’importance de motiver l’introduction de fonctions par la résolution de problèmes où la pensée fonctionnelle est un outil performant, voire indispensable,</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L’importance de travailler les fonctions comme co-variations entre grandeurs,</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L’importance de travailler les fonctions dans plusieurs cadres et dans une diversité de registres sémiotiques, sans accorder trop tôt une importance exclusive au cadre algébrique et aux formules,</a:t>
            </a:r>
            <a:endParaRPr lang="en-GB" sz="1200" kern="1200" dirty="0" smtClean="0">
              <a:solidFill>
                <a:schemeClr val="tx1"/>
              </a:solidFill>
              <a:effectLst/>
              <a:latin typeface="+mn-lt"/>
              <a:ea typeface="+mn-ea"/>
              <a:cs typeface="+mn-cs"/>
            </a:endParaRPr>
          </a:p>
          <a:p>
            <a:pPr marL="171450" lvl="0" indent="-171450">
              <a:buFont typeface="Arial"/>
              <a:buChar char="•"/>
            </a:pPr>
            <a:r>
              <a:rPr lang="fr-BE" sz="1200" kern="1200" dirty="0" smtClean="0">
                <a:solidFill>
                  <a:schemeClr val="tx1"/>
                </a:solidFill>
                <a:effectLst/>
                <a:latin typeface="+mn-lt"/>
                <a:ea typeface="+mn-ea"/>
                <a:cs typeface="+mn-cs"/>
              </a:rPr>
              <a:t>L’importance d’organiser interactions entre cadres et registres, et entre les discours associés.</a:t>
            </a:r>
          </a:p>
          <a:p>
            <a:pPr marL="171450" lvl="0" indent="-171450">
              <a:buFont typeface="Arial"/>
              <a:buChar char="•"/>
            </a:pPr>
            <a:r>
              <a:rPr lang="fr-BE" sz="1200" kern="1200" dirty="0" smtClean="0">
                <a:solidFill>
                  <a:schemeClr val="tx1"/>
                </a:solidFill>
                <a:effectLst/>
                <a:latin typeface="+mn-lt"/>
                <a:ea typeface="+mn-ea"/>
                <a:cs typeface="+mn-cs"/>
              </a:rPr>
              <a:t>L’importance à accorder aux processus de modélisation fonctionnelle et à leur complexité, et à l’engagement des élèves dans de tels processus.</a:t>
            </a:r>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Elles s’appuient aussi bien sûr sur des connaissances didactiques plus transversales, et en particulier dans l’exploitation faite de ces situations en formation, une grande attention est portée à l’identification des variables didactiques des situations et de leurs effets potentiels, aux processus de dévolution et d’institutionnalisation, au partage des responsabilités mathématiques entre élèves et enseignant, à l’imbrication de connaissances instrumentales et mathématiques. On travaille aussi sur les conditions possibles d’implémentation de l’une ou l’autre famille, dans un contexte curriculaire et institutionnel donné. Il est clair ici par exemple que les deux familles n’ont pas les mêmes contraintes de viabilité écologique, que leur exploitation productive ne requiert pas non plus la même expertise didactique et technologique de l’enseignant.  </a:t>
            </a:r>
            <a:endParaRPr lang="en-GB" sz="1200" kern="120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32</a:t>
            </a:fld>
            <a:endParaRPr lang="fr-FR"/>
          </a:p>
        </p:txBody>
      </p:sp>
    </p:spTree>
    <p:extLst>
      <p:ext uri="{BB962C8B-B14F-4D97-AF65-F5344CB8AC3E}">
        <p14:creationId xmlns:p14="http://schemas.microsoft.com/office/powerpoint/2010/main" val="3210846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Dans ce qui précède, j’ai essayé de donner une idée de ce qu’est le travail de recherche didactique et de ce qu’il peut produire quand il capitalise sur un certain nombre d’acquis. Car il est clair que, quel que soit le domaine mathématique, nombres et calcul, géométries et grandeurs, algèbre, fonctions, analyse, probabilités et statistiques, les connaissances didactiques se sont accumulées au cours des dernières décennies. Les Handbooks qui paraissent régulièrement, les études thématiques ICMI (22 à ce jour, la réalisation de chacune d’elles prenant environ quatre ans) essaient d’en donner des visions synthétiques et régulièrement actualisées. Mais ces travaux qui sont centrés sur des domaines mathématiques précis ne représentent qu’une partie de la recherche didacique. Au cours des deux dernières décennies par exemple, la recherche didactique initialement centrée sur l’élève et ses apprentissages, s’est déplacée vers l’étude de l’enseignant, de ses pratiques, de la façon dont elles se forment et de développent, des potentialités et limites des formations initiales et continues existantes. Cette évolution était nécessaire car trop longtemps, la problématicité de l’acteur enseignant a été sous-estimée et la connaissance des déterminants complexes de son action négligée ou traitée d’une façon trop générale qui ne donnait pas accès à l’intelligibilité de ses répercussions sur les apprentissages mathématiques. Aujourd’hui une revue est spécifiquement dédiée à ces questions, Journal of Teacher Mathematics Education, un handbook (The handbook of mathematics teacher education) en 4 volumes est paru chez Sense Publishers à partir de 2008, qui montrent l’importance des travaux menés sur ces questions. Cette importance, je la vois au sein de mon propre laboratoire, avec une bonne moitié des thèses de doctorat consacrées ces dernières années à cette thématique, avec aussi le développement d’une approche théorique spécifique de l’étude des pratiques enseignantes connue maintenant sous le nom de double approche parce qu’elle combine de façon originale des perspectives didactique et ergonomique, et également le pilotage du projet national GUPTEN qui a étudié les genèses d’usage des technologies numériques chez les enseignants débutants.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33</a:t>
            </a:fld>
            <a:endParaRPr lang="fr-FR"/>
          </a:p>
        </p:txBody>
      </p:sp>
    </p:spTree>
    <p:extLst>
      <p:ext uri="{BB962C8B-B14F-4D97-AF65-F5344CB8AC3E}">
        <p14:creationId xmlns:p14="http://schemas.microsoft.com/office/powerpoint/2010/main" val="814327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Cette vitalité des mathématiques est aussi bien visible dans la nouvelle brochure éditée par la SMF et</a:t>
            </a:r>
            <a:r>
              <a:rPr lang="fr-BE" sz="1200" kern="1200" baseline="0" dirty="0" smtClean="0">
                <a:solidFill>
                  <a:schemeClr val="tx1"/>
                </a:solidFill>
                <a:effectLst/>
                <a:latin typeface="+mn-lt"/>
                <a:ea typeface="+mn-ea"/>
                <a:cs typeface="+mn-cs"/>
              </a:rPr>
              <a:t> d’autres sociétés mathématiques</a:t>
            </a:r>
            <a:r>
              <a:rPr lang="fr-BE" sz="1200" kern="1200" dirty="0" smtClean="0">
                <a:solidFill>
                  <a:schemeClr val="tx1"/>
                </a:solidFill>
                <a:effectLst/>
                <a:latin typeface="+mn-lt"/>
                <a:ea typeface="+mn-ea"/>
                <a:cs typeface="+mn-cs"/>
              </a:rPr>
              <a:t> intitulée </a:t>
            </a:r>
            <a:r>
              <a:rPr lang="fr-BE" sz="1200" i="1" kern="1200" dirty="0" smtClean="0">
                <a:solidFill>
                  <a:schemeClr val="tx1"/>
                </a:solidFill>
                <a:effectLst/>
                <a:latin typeface="+mn-lt"/>
                <a:ea typeface="+mn-ea"/>
                <a:cs typeface="+mn-cs"/>
              </a:rPr>
              <a:t>L’explosion continue</a:t>
            </a:r>
            <a:r>
              <a:rPr lang="fr-BE" sz="1200" kern="1200" dirty="0" smtClean="0">
                <a:solidFill>
                  <a:schemeClr val="tx1"/>
                </a:solidFill>
                <a:effectLst/>
                <a:latin typeface="+mn-lt"/>
                <a:ea typeface="+mn-ea"/>
                <a:cs typeface="+mn-cs"/>
              </a:rPr>
              <a:t>. En</a:t>
            </a:r>
            <a:r>
              <a:rPr lang="fr-BE" sz="1200" kern="1200" baseline="0" dirty="0" smtClean="0">
                <a:solidFill>
                  <a:schemeClr val="tx1"/>
                </a:solidFill>
                <a:effectLst/>
                <a:latin typeface="+mn-lt"/>
                <a:ea typeface="+mn-ea"/>
                <a:cs typeface="+mn-cs"/>
              </a:rPr>
              <a:t> fait, d</a:t>
            </a:r>
            <a:r>
              <a:rPr lang="fr-BE" sz="1200" kern="1200" dirty="0" smtClean="0">
                <a:solidFill>
                  <a:schemeClr val="tx1"/>
                </a:solidFill>
                <a:effectLst/>
                <a:latin typeface="+mn-lt"/>
                <a:ea typeface="+mn-ea"/>
                <a:cs typeface="+mn-cs"/>
              </a:rPr>
              <a:t>e plus en plus de mathématiciens s’impliquent</a:t>
            </a:r>
            <a:r>
              <a:rPr lang="fr-BE" sz="1200" kern="1200" baseline="0" dirty="0" smtClean="0">
                <a:solidFill>
                  <a:schemeClr val="tx1"/>
                </a:solidFill>
                <a:effectLst/>
                <a:latin typeface="+mn-lt"/>
                <a:ea typeface="+mn-ea"/>
                <a:cs typeface="+mn-cs"/>
              </a:rPr>
              <a:t> </a:t>
            </a:r>
            <a:r>
              <a:rPr lang="fr-BE" sz="1200" kern="1200" dirty="0" smtClean="0">
                <a:solidFill>
                  <a:schemeClr val="tx1"/>
                </a:solidFill>
                <a:effectLst/>
                <a:latin typeface="+mn-lt"/>
                <a:ea typeface="+mn-ea"/>
                <a:cs typeface="+mn-cs"/>
              </a:rPr>
              <a:t>dans des actions de popularisation des mathématiques, en direction des élèves ou du grand public pour essayer de faire partager la vision des mathématiques qui est la leur, une vision qui contraste si fortement avec celle que renvoie la culture commune.</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a:t>
            </a:fld>
            <a:endParaRPr lang="fr-FR"/>
          </a:p>
        </p:txBody>
      </p:sp>
    </p:spTree>
    <p:extLst>
      <p:ext uri="{BB962C8B-B14F-4D97-AF65-F5344CB8AC3E}">
        <p14:creationId xmlns:p14="http://schemas.microsoft.com/office/powerpoint/2010/main" val="2748545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La recherche didactique produit des connaissances et des savoirs, et ce faisant elle produit des instruments d’intelligibilité du réel et des outils d’action sur ce même réel. Sa fonction sociale cependant ne se réduit pas à cela. Dans un monde éducatif si soumis aux effets de mode, si prêt à croire aux remèdes miracles, elle se doit aussi de fournir des outils de vigilance épistémologique et didactique. Je pourrais utiliser, pour illustrer ce point différents thèmes, par exemple celui des compétences auquel mes collègues belges me semblent particulièrement sensibles par exemple, ou celui de l’évaluation, un thème particulièrement sensible aujourd’hui avec la pression croissante exercée par les évaluations standardisées à grande échelle. J’en ai choisi un autre, lui aussi aujourd’hui très présent dans les discours sur l’enseignement des mathématiques et plus largement des sciences, celui des démarches d’investigation, ou en anglais de l’inquiry based learning, inquiry based pedagogy, inquiry based education.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34</a:t>
            </a:fld>
            <a:endParaRPr lang="fr-FR"/>
          </a:p>
        </p:txBody>
      </p:sp>
    </p:spTree>
    <p:extLst>
      <p:ext uri="{BB962C8B-B14F-4D97-AF65-F5344CB8AC3E}">
        <p14:creationId xmlns:p14="http://schemas.microsoft.com/office/powerpoint/2010/main" val="1939809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En 2007 est paru le rapport connu sous le nom de rapport Rocard commandité par la Commission Européenne. Ce rapport voyait dans la façon d’enseigner les sciences et les mathématiques une cause essentielle d‘une désaffection des jeunes pour les carrières scientifiques qui mettait en péril la compétivité économique de l’Europe. Il préconisait pour y remédier la dissemination de stratégies d’enseignement basées sur les démarches d’investigation. La Commission Européenne, dans le cadre de son septième Framework Programme Sciences et Societé, a subventionné de façon importante des projets visant à permettre cette dissémination, comme le montrent les portails scientix.eu et le réseau Proconet qui regroupe les responsables de nombre de ces projets.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35</a:t>
            </a:fld>
            <a:endParaRPr lang="fr-FR"/>
          </a:p>
        </p:txBody>
      </p:sp>
    </p:spTree>
    <p:extLst>
      <p:ext uri="{BB962C8B-B14F-4D97-AF65-F5344CB8AC3E}">
        <p14:creationId xmlns:p14="http://schemas.microsoft.com/office/powerpoint/2010/main" val="3710065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J’ai été ces quatre dernières années associée à deux d’entre eux, les projets Fibonacci et Primas. Fibonacci s’appuyait plus particulièrement sur l’expérience des projets antérieurs </a:t>
            </a:r>
            <a:r>
              <a:rPr lang="fr-BE" sz="1200" i="1" kern="1200" dirty="0" smtClean="0">
                <a:solidFill>
                  <a:schemeClr val="tx1"/>
                </a:solidFill>
                <a:effectLst/>
                <a:latin typeface="+mn-lt"/>
                <a:ea typeface="+mn-ea"/>
                <a:cs typeface="+mn-cs"/>
              </a:rPr>
              <a:t>Pollen</a:t>
            </a:r>
            <a:r>
              <a:rPr lang="fr-BE" sz="1200" kern="1200" dirty="0" smtClean="0">
                <a:solidFill>
                  <a:schemeClr val="tx1"/>
                </a:solidFill>
                <a:effectLst/>
                <a:latin typeface="+mn-lt"/>
                <a:ea typeface="+mn-ea"/>
                <a:cs typeface="+mn-cs"/>
              </a:rPr>
              <a:t> pour les sciences et </a:t>
            </a:r>
            <a:r>
              <a:rPr lang="fr-BE" sz="1200" i="1" kern="1200" dirty="0" smtClean="0">
                <a:solidFill>
                  <a:schemeClr val="tx1"/>
                </a:solidFill>
                <a:effectLst/>
                <a:latin typeface="+mn-lt"/>
                <a:ea typeface="+mn-ea"/>
                <a:cs typeface="+mn-cs"/>
              </a:rPr>
              <a:t>Sinus</a:t>
            </a:r>
            <a:r>
              <a:rPr lang="fr-BE" sz="1200" kern="1200" dirty="0" smtClean="0">
                <a:solidFill>
                  <a:schemeClr val="tx1"/>
                </a:solidFill>
                <a:effectLst/>
                <a:latin typeface="+mn-lt"/>
                <a:ea typeface="+mn-ea"/>
                <a:cs typeface="+mn-cs"/>
              </a:rPr>
              <a:t> pour les mathématiques, d’ailleurs cités comme exemple dans le rapport Rocard, Primas n’avait pas ses antécedents mais un certain nombre de ses partenaires avaient déjà collaboré au sein du projet Comenius LEMA visant l’intégration de pratiques de modélisation dans l’enseignement des mathématiques.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36</a:t>
            </a:fld>
            <a:endParaRPr lang="fr-FR"/>
          </a:p>
        </p:txBody>
      </p:sp>
    </p:spTree>
    <p:extLst>
      <p:ext uri="{BB962C8B-B14F-4D97-AF65-F5344CB8AC3E}">
        <p14:creationId xmlns:p14="http://schemas.microsoft.com/office/powerpoint/2010/main" val="26193707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Contrairement à ce que l’on aurait pu penser, la nature exacte des démarches que l’on souhaitait disséminer, ce qui les unifiait et les distinguait d’une discipline scientifique à l’autre, n’était pas complètement clarifié lorsque ces projets ont démarré. C’était notamment le cas pour les mathématiques, et ce n’est pas pur hasard si le rapport Rocard déjà cité avait choisi d’utiliser la terminologie d’un enseignement basé sur la résolution de problèmes s’agissant des mathématiques. La terminologie d’inquiry based learning a en effet d’abord émergé dans l’enseignement des sciences et ce n’est que plus récemment qu’elle a pénétré les discours concernant l’enseignement des mathématiques. Le discours politique, celui des appels d’offre européens n’y est d’ailleurs pas étranger. Mais ceci ne signifie nullement que les conceptions de l’apprentissage sous-jacentes aux démarches d’investigation sont nouvelles pour l’enseignement des mathématiques. Bien on contraire, comme nous l’avons montré avec mon collègue danois Morten Blomej dans un article dédié à la conceptualisation de l’inquiry based learning ou education en mathématiques, qui vient de paraître, on peut considérer que les principales approches développées en didactique des mathématiques depuis l’émergence de ce champ comme champ de recherche en partagent des valeurs essentielles.</a:t>
            </a:r>
            <a:r>
              <a:rPr lang="en-GB" dirty="0" smtClean="0">
                <a:effectLst/>
              </a:rPr>
              <a:t>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38</a:t>
            </a:fld>
            <a:endParaRPr lang="fr-FR"/>
          </a:p>
        </p:txBody>
      </p:sp>
    </p:spTree>
    <p:extLst>
      <p:ext uri="{BB962C8B-B14F-4D97-AF65-F5344CB8AC3E}">
        <p14:creationId xmlns:p14="http://schemas.microsoft.com/office/powerpoint/2010/main" val="41670639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C’est ainsi le cas pour la théorie des situations déjà mentionnée ainsi que pour la théorie anthropologique du didactique dont la notion de parcours d’étude et de recherche peut être vue comme une modélisation de ces démarches, mais c’est aussi le cas pour des approches comme celle connue sous le nom de Realistic Mathematics Education et qui a sa source dans les idées de Hans Freudenthal et les travaux qu’il a inspirés à Utrecht dans l’institut qui porte maintenant son nom, pour les travaux du groupe international ICTMA centrés sur la modélisation, ou même ceux relevant d’approches plus récentes comme les approches dialogiques ou critiques. Comme nous l’avons montré, revenant aux idées fondatrices de Dewey, le philosophe et éducateur américain souvent considéré comme le fondateur de l’inquiry based education, chacune de ces approches fait apparaître une vision et une cohérence propes, mettant plus ou moins l’accent sur telles ou telles dimensions de l’IBL ou IBE vu comme ideal type au sens de Weber. </a:t>
            </a:r>
            <a:endParaRPr lang="fr-FR"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 </a:t>
            </a:r>
            <a:r>
              <a:rPr lang="fr-FR" dirty="0" smtClean="0"/>
              <a:t>Le travail a permis de comprendre que chacun arrivait</a:t>
            </a:r>
            <a:r>
              <a:rPr lang="fr-FR" baseline="0" dirty="0" smtClean="0"/>
              <a:t> dans ces projets européens avec une vision des démarches d’investigation portée par sa discipline et sa culture. Et Il y a sans aucun doute une portée par la communauté francophone de Belgique. Derrière la bannière de l’IBP, cohabitent ainsi des visions toutes cohérentes mais dont les priorités didactiques sont sensiblement différentes. Cette compréhension m’a semblé essentielle pour que l’on puisse bénéficier des acquis de la recherche, et</a:t>
            </a:r>
            <a:r>
              <a:rPr lang="fr-BE" sz="1200" kern="1200" dirty="0" smtClean="0">
                <a:solidFill>
                  <a:schemeClr val="tx1"/>
                </a:solidFill>
                <a:effectLst/>
                <a:latin typeface="+mn-lt"/>
                <a:ea typeface="+mn-ea"/>
                <a:cs typeface="+mn-cs"/>
              </a:rPr>
              <a:t> ne pas tomber dans le piège, si tentant en éducation, d’une course à l’innovation portée sans cesse par de nouveaux slogans, même s’il est clair que nos connaissances doivent être régulièrement questionnées, mises à l’épreuve et partiellement reconstruites pour afronter des défis qui, en dépit de leur permanence, se trouvent sans cesse renouvelés par l’évolution des conditions et contraintes auxquels sont soumis les systèmes d’enseignement, ainsi que l’évolution des attentes de la société à leur égard.    .</a:t>
            </a:r>
          </a:p>
          <a:p>
            <a:r>
              <a:rPr lang="fr-BE" sz="1200" kern="1200" dirty="0" smtClean="0">
                <a:solidFill>
                  <a:schemeClr val="tx1"/>
                </a:solidFill>
                <a:effectLst/>
                <a:latin typeface="+mn-lt"/>
                <a:ea typeface="+mn-ea"/>
                <a:cs typeface="+mn-cs"/>
              </a:rPr>
              <a:t>Il</a:t>
            </a:r>
            <a:r>
              <a:rPr lang="fr-BE" sz="1200" kern="1200" baseline="0" dirty="0" smtClean="0">
                <a:solidFill>
                  <a:schemeClr val="tx1"/>
                </a:solidFill>
                <a:effectLst/>
                <a:latin typeface="+mn-lt"/>
                <a:ea typeface="+mn-ea"/>
                <a:cs typeface="+mn-cs"/>
              </a:rPr>
              <a:t> y aurait encore beaucoup à dire sur ces projets, la façon dont ils montré l’obstacle à la dissémination de l’IBP que constituent les modes usuels d’évaluation, la façon dont ils ont amené à questionner les modèles usuels de dissémination. Mais j’arrêterai là mon discours pour conclure.</a:t>
            </a:r>
            <a:endParaRPr lang="fr-FR" dirty="0"/>
          </a:p>
        </p:txBody>
      </p:sp>
      <p:sp>
        <p:nvSpPr>
          <p:cNvPr id="4" name="Espace réservé du numéro de diapositive 3"/>
          <p:cNvSpPr>
            <a:spLocks noGrp="1"/>
          </p:cNvSpPr>
          <p:nvPr>
            <p:ph type="sldNum" sz="quarter" idx="10"/>
          </p:nvPr>
        </p:nvSpPr>
        <p:spPr/>
        <p:txBody>
          <a:bodyPr/>
          <a:lstStyle/>
          <a:p>
            <a:fld id="{683F5165-A0B8-4EC5-BF62-57824F9CB53C}" type="slidenum">
              <a:rPr lang="fr-FR" smtClean="0"/>
              <a:pPr/>
              <a:t>39</a:t>
            </a:fld>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Sans rentrer dans des détails techniques, j’ai essayé de montrer que la didactique des mathématiques qui a commencé à se développer dans les années 60 dans de nombreux pays, nourrie à la fois de l’enthousiasme, des espérances et des désillusions des grandes réformes entreprises à l’époque, s’est progressivement constituée comme un champ de recherche à la fois fondamental et appliqué. Elle a accumulé des connaissances essentielles à la compréhension des processus d’enseignement et apprentissage de cette discipline. Elle a soutenu des expérimentations nombreuses, dans les contextes les plus divers, montrant qu’il est possible d’enseigner les mathématiques de manière à ce que les élèves en fassent sens et les apprécient, qu’elles deviennent pour eux des instruments d’intelligibilité du monde, qu’elles les aident à y assurer leurs responsabilités citoyennes. Il y a cependant une énorme distance entre la compréhension des processus et la capacité de produire des réussites locales dans des environnement bien contrôlés et la capacité à changer à grande échelle la situation de l’enseignement des mathématiques. Il y a là un défi réel à relever pour la recherche en didactique des mathématiques aujourd’hui mais un défi qui, pour être relevé, requiert une volonté collective et des moyens autres que ceux qui ont été jusqu’ici ceux de la recherche, une volonté et une grande lucidité politique aussi. Jusqu’ici peu de pays semblent en avoir pris la mesure.</a:t>
            </a:r>
            <a:endParaRPr lang="en-GB"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40</a:t>
            </a:fld>
            <a:endParaRPr lang="fr-FR"/>
          </a:p>
        </p:txBody>
      </p:sp>
    </p:spTree>
    <p:extLst>
      <p:ext uri="{BB962C8B-B14F-4D97-AF65-F5344CB8AC3E}">
        <p14:creationId xmlns:p14="http://schemas.microsoft.com/office/powerpoint/2010/main" val="994705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Il ne fait pas de doute non plus que les mathématiques constituent partout dans le monde un des piliers de la culture scolaire, au moins dans la scolarité de base. Il s’agit bien sûr d’apprendre à compter, comme le rappelle le tryptique : lire, écrire, compter, longtemps associé à l’école élémentaire, mais il y a accord pour considérer que les enjeux de l’enseignement des mathématiques vont bien au-delà. Comme le rappelle un texte récent publié par l’UNESCO:</a:t>
            </a:r>
          </a:p>
          <a:p>
            <a:r>
              <a:rPr lang="fr-BE" dirty="0" smtClean="0"/>
              <a:t>Une éducation mathématique de qualité doit permettre de se forger une image positive et appropriée  des mathématiques. (…) Elle doit permettre aux élèves de comprendre à quels besoins répondent les mathématiques qui leur sont enseignées, et aussi que ces mathématiques s’inscrivent dans une longue histoire qui se conjugue avec celle de l’humanité. (…) </a:t>
            </a:r>
          </a:p>
          <a:p>
            <a:r>
              <a:rPr lang="fr-BE" dirty="0" smtClean="0"/>
              <a:t>Elle doit aussi permettre aux élèves de voir les mathématiques comme une science qui peut et doit contribuer à la résolution des problèmes majeurs auxquels le monde doit aujourd’hui faire face  (….) Elle doit donc en particulier permettre aux élèves de comprendre la puissance des mathématiques comme outil de modélisation pour comprendre et agir sur le monde.</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4</a:t>
            </a:fld>
            <a:endParaRPr lang="fr-FR"/>
          </a:p>
        </p:txBody>
      </p:sp>
    </p:spTree>
    <p:extLst>
      <p:ext uri="{BB962C8B-B14F-4D97-AF65-F5344CB8AC3E}">
        <p14:creationId xmlns:p14="http://schemas.microsoft.com/office/powerpoint/2010/main" val="1774864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Par ailleurs, comme le souligne ce même texte, les besoins les plus basiques ont eux-mêmes évolué, du fait de l’évolution sociale et technologique. </a:t>
            </a:r>
          </a:p>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Il ne suffit plus aujourd’hui de maîtriser les savoirs basiques concernant les nombres et les grandeurs qui ont longtemps constitué la condition mathématique de l’intégration sociale. La culture numérique dans laquelle baignent de plus en plus les sociétés actuelles, les responsabilités nouvelles que doivent assumer les individus, en tant que citoyens ou à titre personnel, l’incertitude grandissante qui marque le monde dans lequel nous vivons, nécessitent une révision de l’idée de littéracie mathématique. (…) Comme c’était le cas hier, l’enfant doit apprendre à acquérir le sens des nombres et des formules, apprendre à estimer, mesurer, jouer avec les ordres de grandeur. Cependant, d’une part ces bases ne suffisent plus à répondre aux besoins actuels qui se sont fortement accrus, d’autre part on ne peut penser leur apprentissage même, sans prendre en compte les conditions sociales actuelles d’usage de ces connaissances, ni les moyens nouveaux que les technologies offrent pour cet apprentissage.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5</a:t>
            </a:fld>
            <a:endParaRPr lang="fr-FR"/>
          </a:p>
        </p:txBody>
      </p:sp>
    </p:spTree>
    <p:extLst>
      <p:ext uri="{BB962C8B-B14F-4D97-AF65-F5344CB8AC3E}">
        <p14:creationId xmlns:p14="http://schemas.microsoft.com/office/powerpoint/2010/main" val="424600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Par ailleurs, comme le souligne ce même texte, les besoins les plus basiques ont eux-mêmes évolué, du fait de l’évolution sociale et technologique. </a:t>
            </a:r>
          </a:p>
          <a:p>
            <a:pPr marL="0" marR="0" indent="0" algn="l" defTabSz="457200" rtl="0" eaLnBrk="1" fontAlgn="auto" latinLnBrk="0" hangingPunct="1">
              <a:lnSpc>
                <a:spcPct val="100000"/>
              </a:lnSpc>
              <a:spcBef>
                <a:spcPts val="0"/>
              </a:spcBef>
              <a:spcAft>
                <a:spcPts val="0"/>
              </a:spcAft>
              <a:buClrTx/>
              <a:buSzTx/>
              <a:buFontTx/>
              <a:buNone/>
              <a:tabLst/>
              <a:defRPr/>
            </a:pPr>
            <a:r>
              <a:rPr lang="fr-BE" sz="1200" kern="1200" dirty="0" smtClean="0">
                <a:solidFill>
                  <a:schemeClr val="tx1"/>
                </a:solidFill>
                <a:effectLst/>
                <a:latin typeface="+mn-lt"/>
                <a:ea typeface="+mn-ea"/>
                <a:cs typeface="+mn-cs"/>
              </a:rPr>
              <a:t>Il ne suffit plus aujourd’hui de maîtriser les savoirs basiques concernant les nombres et les grandeurs qui ont longtemps constitué la condition mathématique de l’intégration sociale. La culture numérique dans laquelle baignent de plus en plus les sociétés actuelles, les responsabilités nouvelles que doivent assumer les individus, en tant que citoyens ou à titre personnel, l’incertitude grandissante qui marque le monde dans lequel nous vivons, nécessitent une révision de l’idée de littéracie mathématique. (…) Comme c’était le cas hier, l’enfant doit apprendre à acquérir le sens des nombres et des formules, apprendre à estimer, mesurer, jouer avec les ordres de grandeur. Cependant, d’une part ces bases ne suffisent plus à répondre aux besoins actuels qui se sont fortement accrus, d’autre part on ne peut penser leur apprentissage même, sans prendre en compte les conditions sociales actuelles d’usage de ces connaissances, ni les moyens nouveaux que les technologies offrent pour cet apprentissage. </a:t>
            </a:r>
            <a:endParaRPr lang="en-GB" sz="1200" kern="120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fr-B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6</a:t>
            </a:fld>
            <a:endParaRPr lang="fr-FR"/>
          </a:p>
        </p:txBody>
      </p:sp>
    </p:spTree>
    <p:extLst>
      <p:ext uri="{BB962C8B-B14F-4D97-AF65-F5344CB8AC3E}">
        <p14:creationId xmlns:p14="http://schemas.microsoft.com/office/powerpoint/2010/main" val="4246008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Il ne fait pas de doute cependant que l’enseignement des mathématiques peine à remplir ces missions, tant pratiques, citoyennes, qu’intellectuelles. Nos sociétés se sont habituées à l’ignorance mathématique, et dans</a:t>
            </a:r>
            <a:r>
              <a:rPr lang="fr-BE" sz="1200" kern="1200" baseline="0" dirty="0" smtClean="0">
                <a:solidFill>
                  <a:schemeClr val="tx1"/>
                </a:solidFill>
                <a:effectLst/>
                <a:latin typeface="+mn-lt"/>
                <a:ea typeface="+mn-ea"/>
                <a:cs typeface="+mn-cs"/>
              </a:rPr>
              <a:t> de nombreux pays, les</a:t>
            </a:r>
            <a:r>
              <a:rPr lang="fr-BE" sz="1200" kern="1200" dirty="0" smtClean="0">
                <a:solidFill>
                  <a:schemeClr val="tx1"/>
                </a:solidFill>
                <a:effectLst/>
                <a:latin typeface="+mn-lt"/>
                <a:ea typeface="+mn-ea"/>
                <a:cs typeface="+mn-cs"/>
              </a:rPr>
              <a:t> élites tant politiques qu’intellectuelles n’éprouvent aucune honte à se déclarer nulles en mathématiques. Nos systèmes éducatifs se sont trop souvent habitués à l’échec en mathématiques, à voir bon nombre d’élèves se sentir un jour ou l’autre rejetés par les mathématiques, à perdre confiance dans leur capacité d’en apprendre, à voir aussi bon nombre de ceux qui y ont scolairement réussi ne pas les apprécier pour autant.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7</a:t>
            </a:fld>
            <a:endParaRPr lang="fr-FR"/>
          </a:p>
        </p:txBody>
      </p:sp>
    </p:spTree>
    <p:extLst>
      <p:ext uri="{BB962C8B-B14F-4D97-AF65-F5344CB8AC3E}">
        <p14:creationId xmlns:p14="http://schemas.microsoft.com/office/powerpoint/2010/main" val="3528537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Ce n’est pas un hasard si le cinéaste Olivier Peyon a intitulé le long métrage qu’il vient d’achever </a:t>
            </a:r>
            <a:r>
              <a:rPr lang="fr-BE" sz="1200" i="1" kern="1200" dirty="0" smtClean="0">
                <a:solidFill>
                  <a:schemeClr val="tx1"/>
                </a:solidFill>
                <a:effectLst/>
                <a:latin typeface="+mn-lt"/>
                <a:ea typeface="+mn-ea"/>
                <a:cs typeface="+mn-cs"/>
              </a:rPr>
              <a:t>Comment j’ai détesté les maths !</a:t>
            </a:r>
            <a:r>
              <a:rPr lang="fr-BE" sz="1200" kern="1200" dirty="0" smtClean="0">
                <a:solidFill>
                  <a:schemeClr val="tx1"/>
                </a:solidFill>
                <a:effectLst/>
                <a:latin typeface="+mn-lt"/>
                <a:ea typeface="+mn-ea"/>
                <a:cs typeface="+mn-cs"/>
              </a:rPr>
              <a:t>, et le fait débuter par les déclarations particulièrement négatives d’élèves et d’étudiants, alors même qu’il se propose de donner une image positive des mathématiques et des mathématiciens. </a:t>
            </a:r>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8</a:t>
            </a:fld>
            <a:endParaRPr lang="fr-FR"/>
          </a:p>
        </p:txBody>
      </p:sp>
    </p:spTree>
    <p:extLst>
      <p:ext uri="{BB962C8B-B14F-4D97-AF65-F5344CB8AC3E}">
        <p14:creationId xmlns:p14="http://schemas.microsoft.com/office/powerpoint/2010/main" val="95007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Et pourtant, la réflexion portée à l’enseignement des mathématiques est particulièrement ancienne, sans doute comme le soulignait le mathématicien Jean-Pierre Kahane lorsqu’il présidait la Commission de réflexion sur l’enseignement des mathématiques, parce que, plus que dans aucun autre domaine, développement scientifique et enseignement ont été intimement imbriqués. Le rôle du cours de Cauchy à l’Ecole Polytechnique dans la fondation de l’analyse mathématique au 19</a:t>
            </a:r>
            <a:r>
              <a:rPr lang="fr-BE" sz="1200" kern="1200" baseline="30000" dirty="0" smtClean="0">
                <a:solidFill>
                  <a:schemeClr val="tx1"/>
                </a:solidFill>
                <a:effectLst/>
                <a:latin typeface="+mn-lt"/>
                <a:ea typeface="+mn-ea"/>
                <a:cs typeface="+mn-cs"/>
              </a:rPr>
              <a:t>e</a:t>
            </a:r>
            <a:r>
              <a:rPr lang="fr-BE" sz="1200" kern="1200" dirty="0" smtClean="0">
                <a:solidFill>
                  <a:schemeClr val="tx1"/>
                </a:solidFill>
                <a:effectLst/>
                <a:latin typeface="+mn-lt"/>
                <a:ea typeface="+mn-ea"/>
                <a:cs typeface="+mn-cs"/>
              </a:rPr>
              <a:t> siècle en est l’exemple le plus souvent cité mais il est loin d’être unique. </a:t>
            </a:r>
          </a:p>
          <a:p>
            <a:r>
              <a:rPr lang="fr-BE" sz="1200" kern="1200" dirty="0" smtClean="0">
                <a:solidFill>
                  <a:schemeClr val="tx1"/>
                </a:solidFill>
                <a:effectLst/>
                <a:latin typeface="+mn-lt"/>
                <a:ea typeface="+mn-ea"/>
                <a:cs typeface="+mn-cs"/>
              </a:rPr>
              <a:t>C’est aussi une</a:t>
            </a:r>
            <a:r>
              <a:rPr lang="fr-BE" sz="1200" kern="1200" baseline="0" dirty="0" smtClean="0">
                <a:solidFill>
                  <a:schemeClr val="tx1"/>
                </a:solidFill>
                <a:effectLst/>
                <a:latin typeface="+mn-lt"/>
                <a:ea typeface="+mn-ea"/>
                <a:cs typeface="+mn-cs"/>
              </a:rPr>
              <a:t> discipline où la réflexion sur l’enseignement s’est très tôt développée avec la création </a:t>
            </a:r>
            <a:r>
              <a:rPr lang="fr-BE" sz="1200" kern="1200" dirty="0" smtClean="0">
                <a:solidFill>
                  <a:schemeClr val="tx1"/>
                </a:solidFill>
                <a:effectLst/>
                <a:latin typeface="+mn-lt"/>
                <a:ea typeface="+mn-ea"/>
                <a:cs typeface="+mn-cs"/>
              </a:rPr>
              <a:t>Il y a plus d’un siècle maintenant à Rome, lors du cinquième congrès des mathématiciens, en 1908, la Commission internationale pour l’enseignement des mathématiques, connue aujourd’hui par son acronyme ICMI.</a:t>
            </a:r>
            <a:r>
              <a:rPr lang="fr-BE" sz="1200" kern="1200" baseline="0" dirty="0" smtClean="0">
                <a:solidFill>
                  <a:schemeClr val="tx1"/>
                </a:solidFill>
                <a:effectLst/>
                <a:latin typeface="+mn-lt"/>
                <a:ea typeface="+mn-ea"/>
                <a:cs typeface="+mn-cs"/>
              </a:rPr>
              <a:t> Elle</a:t>
            </a:r>
            <a:r>
              <a:rPr lang="fr-BE" sz="1200" kern="1200" dirty="0" smtClean="0">
                <a:solidFill>
                  <a:schemeClr val="tx1"/>
                </a:solidFill>
                <a:effectLst/>
                <a:latin typeface="+mn-lt"/>
                <a:ea typeface="+mn-ea"/>
                <a:cs typeface="+mn-cs"/>
              </a:rPr>
              <a:t> n’a depuis cessé d’œuvrer pour favoriser la réflexion et les échanges dans ce domaine, promouvoir et soutenir des actions visant à améliorer l’enseignement des mathématiques et leur apprentissage, partout dans le monde.</a:t>
            </a:r>
            <a:r>
              <a:rPr lang="en-GB" dirty="0" smtClean="0">
                <a:effectLst/>
              </a:rPr>
              <a:t> </a:t>
            </a:r>
            <a:endParaRPr lang="fr-BE"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3240C23A-90A4-1545-8E79-CB883144B098}" type="slidenum">
              <a:rPr lang="fr-FR" smtClean="0"/>
              <a:t>9</a:t>
            </a:fld>
            <a:endParaRPr lang="fr-FR"/>
          </a:p>
        </p:txBody>
      </p:sp>
    </p:spTree>
    <p:extLst>
      <p:ext uri="{BB962C8B-B14F-4D97-AF65-F5344CB8AC3E}">
        <p14:creationId xmlns:p14="http://schemas.microsoft.com/office/powerpoint/2010/main" val="4203441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3180166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2158632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4185183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1573627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1856163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560A96D1-6368-C142-BC43-8B62ADB9B82A}" type="datetimeFigureOut">
              <a:rPr lang="fr-FR" smtClean="0"/>
              <a:t>24/11/13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2204013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560A96D1-6368-C142-BC43-8B62ADB9B82A}" type="datetimeFigureOut">
              <a:rPr lang="fr-FR" smtClean="0"/>
              <a:t>24/11/13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31099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560A96D1-6368-C142-BC43-8B62ADB9B82A}" type="datetimeFigureOut">
              <a:rPr lang="fr-FR" smtClean="0"/>
              <a:t>24/11/13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1920599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60A96D1-6368-C142-BC43-8B62ADB9B82A}" type="datetimeFigureOut">
              <a:rPr lang="fr-FR" smtClean="0"/>
              <a:t>24/11/13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3500554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60A96D1-6368-C142-BC43-8B62ADB9B82A}" type="datetimeFigureOut">
              <a:rPr lang="fr-FR" smtClean="0"/>
              <a:t>24/11/13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3147481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60A96D1-6368-C142-BC43-8B62ADB9B82A}" type="datetimeFigureOut">
              <a:rPr lang="fr-FR" smtClean="0"/>
              <a:t>24/11/13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1DE548C-5E6A-284F-882B-E6AD78BB0D2E}" type="slidenum">
              <a:rPr lang="fr-FR" smtClean="0"/>
              <a:t>‹#›</a:t>
            </a:fld>
            <a:endParaRPr lang="fr-FR"/>
          </a:p>
        </p:txBody>
      </p:sp>
    </p:spTree>
    <p:extLst>
      <p:ext uri="{BB962C8B-B14F-4D97-AF65-F5344CB8AC3E}">
        <p14:creationId xmlns:p14="http://schemas.microsoft.com/office/powerpoint/2010/main" val="295111532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0A96D1-6368-C142-BC43-8B62ADB9B82A}" type="datetimeFigureOut">
              <a:rPr lang="fr-FR" smtClean="0"/>
              <a:t>24/11/13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DE548C-5E6A-284F-882B-E6AD78BB0D2E}" type="slidenum">
              <a:rPr lang="fr-FR" smtClean="0"/>
              <a:t>‹#›</a:t>
            </a:fld>
            <a:endParaRPr lang="fr-FR"/>
          </a:p>
        </p:txBody>
      </p:sp>
    </p:spTree>
    <p:extLst>
      <p:ext uri="{BB962C8B-B14F-4D97-AF65-F5344CB8AC3E}">
        <p14:creationId xmlns:p14="http://schemas.microsoft.com/office/powerpoint/2010/main" val="3201119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1.tiff"/></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4" Type="http://schemas.openxmlformats.org/officeDocument/2006/relationships/image" Target="../media/image13.emf"/><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6.tiff"/><Relationship Id="rId4" Type="http://schemas.openxmlformats.org/officeDocument/2006/relationships/image" Target="../media/image17.tiff"/><Relationship Id="rId5" Type="http://schemas.openxmlformats.org/officeDocument/2006/relationships/image" Target="../media/image18.tiff"/><Relationship Id="rId6" Type="http://schemas.openxmlformats.org/officeDocument/2006/relationships/hyperlink" Target="file://localhost/Michele/comenius/enseigne/enseigne%202-1b.ggb" TargetMode="External"/><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hyperlink" Target="file://localhost/Michele/poursuitesimple2b.ggb" TargetMode="External"/><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5" Type="http://schemas.openxmlformats.org/officeDocument/2006/relationships/image" Target="../media/image5.tif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24.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5.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26.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6.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6.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7.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b="1" dirty="0" smtClean="0">
                <a:solidFill>
                  <a:schemeClr val="tx2">
                    <a:lumMod val="60000"/>
                    <a:lumOff val="40000"/>
                  </a:schemeClr>
                </a:solidFill>
              </a:rPr>
              <a:t>Approches didactiques de l’enseignement des mathématiques</a:t>
            </a:r>
            <a:endParaRPr lang="fr-FR" b="1" dirty="0">
              <a:solidFill>
                <a:schemeClr val="tx2">
                  <a:lumMod val="60000"/>
                  <a:lumOff val="40000"/>
                </a:schemeClr>
              </a:solidFill>
            </a:endParaRPr>
          </a:p>
        </p:txBody>
      </p:sp>
      <p:sp>
        <p:nvSpPr>
          <p:cNvPr id="3" name="Sous-titre 2"/>
          <p:cNvSpPr>
            <a:spLocks noGrp="1"/>
          </p:cNvSpPr>
          <p:nvPr>
            <p:ph type="subTitle" idx="1"/>
          </p:nvPr>
        </p:nvSpPr>
        <p:spPr>
          <a:xfrm>
            <a:off x="204082" y="3886200"/>
            <a:ext cx="8254118" cy="1752600"/>
          </a:xfrm>
        </p:spPr>
        <p:txBody>
          <a:bodyPr>
            <a:normAutofit/>
          </a:bodyPr>
          <a:lstStyle/>
          <a:p>
            <a:endParaRPr lang="fr-FR" dirty="0" smtClean="0"/>
          </a:p>
          <a:p>
            <a:r>
              <a:rPr lang="fr-FR" dirty="0" smtClean="0"/>
              <a:t>Michèle Artigue</a:t>
            </a:r>
          </a:p>
          <a:p>
            <a:r>
              <a:rPr lang="fr-FR" dirty="0" smtClean="0"/>
              <a:t>LDAR &amp; IREM, Université Paris Diderot – Paris 7</a:t>
            </a:r>
            <a:endParaRPr lang="fr-FR" dirty="0"/>
          </a:p>
        </p:txBody>
      </p:sp>
    </p:spTree>
    <p:extLst>
      <p:ext uri="{BB962C8B-B14F-4D97-AF65-F5344CB8AC3E}">
        <p14:creationId xmlns:p14="http://schemas.microsoft.com/office/powerpoint/2010/main" val="16078478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Mais aussi une discipline où il faut faire face</a:t>
            </a:r>
            <a:endParaRPr lang="fr-FR" dirty="0">
              <a:solidFill>
                <a:srgbClr val="558ED5"/>
              </a:solidFill>
            </a:endParaRPr>
          </a:p>
        </p:txBody>
      </p:sp>
      <p:sp>
        <p:nvSpPr>
          <p:cNvPr id="3" name="Espace réservé du contenu 2"/>
          <p:cNvSpPr>
            <a:spLocks noGrp="1"/>
          </p:cNvSpPr>
          <p:nvPr>
            <p:ph idx="1"/>
          </p:nvPr>
        </p:nvSpPr>
        <p:spPr/>
        <p:txBody>
          <a:bodyPr>
            <a:normAutofit fontScale="92500" lnSpcReduction="20000"/>
          </a:bodyPr>
          <a:lstStyle/>
          <a:p>
            <a:r>
              <a:rPr lang="fr-FR" dirty="0" smtClean="0"/>
              <a:t>A la forte dépendance du champ des contextes et des cultures,</a:t>
            </a:r>
          </a:p>
          <a:p>
            <a:r>
              <a:rPr lang="fr-FR" dirty="0" smtClean="0"/>
              <a:t>A sa sensibilité aux changements de toutes sortes qui limite fortement la durée de vie des équilibres et solutions trouvées.</a:t>
            </a:r>
          </a:p>
          <a:p>
            <a:r>
              <a:rPr lang="fr-FR" dirty="0" smtClean="0"/>
              <a:t>Aux mouvements de balanciers qu’imposent souvent les choix politiques.</a:t>
            </a:r>
          </a:p>
          <a:p>
            <a:r>
              <a:rPr lang="fr-FR" dirty="0" smtClean="0"/>
              <a:t>Au fait que toutes les paroles sont souvent mises sur le même plan, qu’elles relèvent de l’opinion, de l’expérience personnelle, ou d’un travail approfondi d’expérimentation ou de recherche.</a:t>
            </a:r>
            <a:endParaRPr lang="fr-FR" dirty="0"/>
          </a:p>
        </p:txBody>
      </p:sp>
    </p:spTree>
    <p:extLst>
      <p:ext uri="{BB962C8B-B14F-4D97-AF65-F5344CB8AC3E}">
        <p14:creationId xmlns:p14="http://schemas.microsoft.com/office/powerpoint/2010/main" val="114013643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r>
              <a:rPr lang="fr-FR" dirty="0" smtClean="0">
                <a:solidFill>
                  <a:srgbClr val="558ED5"/>
                </a:solidFill>
              </a:rPr>
              <a:t>Quelques repères historiques</a:t>
            </a:r>
            <a:endParaRPr lang="fr-FR" dirty="0">
              <a:solidFill>
                <a:srgbClr val="558ED5"/>
              </a:solidFill>
            </a:endParaRPr>
          </a:p>
        </p:txBody>
      </p:sp>
      <p:sp>
        <p:nvSpPr>
          <p:cNvPr id="3" name="Espace réservé du contenu 2"/>
          <p:cNvSpPr>
            <a:spLocks noGrp="1"/>
          </p:cNvSpPr>
          <p:nvPr>
            <p:ph idx="1"/>
          </p:nvPr>
        </p:nvSpPr>
        <p:spPr>
          <a:xfrm>
            <a:off x="457200" y="1600200"/>
            <a:ext cx="8229600" cy="4999810"/>
          </a:xfrm>
        </p:spPr>
        <p:txBody>
          <a:bodyPr>
            <a:normAutofit fontScale="92500"/>
          </a:bodyPr>
          <a:lstStyle/>
          <a:p>
            <a:r>
              <a:rPr lang="fr-FR" dirty="0" smtClean="0"/>
              <a:t>Une réflexion et des activités très précoces mais une recherche didactique qui ne se développe vraiment qu’après la seconde guerre mondiale.</a:t>
            </a:r>
          </a:p>
          <a:p>
            <a:pPr lvl="1"/>
            <a:r>
              <a:rPr lang="fr-FR" dirty="0" smtClean="0"/>
              <a:t>La création de la CIEAEM en 1950.</a:t>
            </a:r>
          </a:p>
          <a:p>
            <a:pPr lvl="1"/>
            <a:r>
              <a:rPr lang="fr-FR" dirty="0" smtClean="0"/>
              <a:t>Le rôle d’Hans </a:t>
            </a:r>
            <a:r>
              <a:rPr lang="fr-FR" dirty="0" err="1" smtClean="0"/>
              <a:t>Freudenthal</a:t>
            </a:r>
            <a:r>
              <a:rPr lang="fr-FR" dirty="0" smtClean="0"/>
              <a:t> et le premier congrès ICME à Lyon en 1969. </a:t>
            </a:r>
          </a:p>
          <a:p>
            <a:pPr lvl="1"/>
            <a:r>
              <a:rPr lang="fr-FR" dirty="0" smtClean="0"/>
              <a:t>La création de la revue </a:t>
            </a:r>
            <a:r>
              <a:rPr lang="fr-FR" i="1" dirty="0" err="1" smtClean="0"/>
              <a:t>Educational</a:t>
            </a:r>
            <a:r>
              <a:rPr lang="fr-FR" i="1" dirty="0" smtClean="0"/>
              <a:t> </a:t>
            </a:r>
            <a:r>
              <a:rPr lang="fr-FR" i="1" dirty="0" err="1" smtClean="0"/>
              <a:t>Studies</a:t>
            </a:r>
            <a:r>
              <a:rPr lang="fr-FR" i="1" dirty="0" smtClean="0"/>
              <a:t> in </a:t>
            </a:r>
            <a:r>
              <a:rPr lang="fr-FR" i="1" dirty="0" err="1" smtClean="0"/>
              <a:t>Mathematics</a:t>
            </a:r>
            <a:r>
              <a:rPr lang="fr-FR" i="1" dirty="0" smtClean="0"/>
              <a:t> </a:t>
            </a:r>
            <a:r>
              <a:rPr lang="fr-FR" dirty="0" smtClean="0"/>
              <a:t>en 1969.</a:t>
            </a:r>
          </a:p>
          <a:p>
            <a:pPr lvl="1"/>
            <a:r>
              <a:rPr lang="fr-FR" dirty="0" smtClean="0"/>
              <a:t>La création des groupes d’étude affiliés à ICMI, </a:t>
            </a:r>
            <a:r>
              <a:rPr lang="fr-FR" i="1" dirty="0" smtClean="0"/>
              <a:t>Histoire et Pédagogie des Mathématiques</a:t>
            </a:r>
            <a:r>
              <a:rPr lang="fr-FR" dirty="0" smtClean="0"/>
              <a:t>, </a:t>
            </a:r>
            <a:r>
              <a:rPr lang="fr-FR" i="1" dirty="0" smtClean="0"/>
              <a:t>Psychologie de l’Education Mathématique </a:t>
            </a:r>
            <a:r>
              <a:rPr lang="fr-FR" dirty="0" smtClean="0"/>
              <a:t>en 1976.</a:t>
            </a:r>
            <a:endParaRPr lang="fr-FR" dirty="0"/>
          </a:p>
        </p:txBody>
      </p:sp>
    </p:spTree>
    <p:extLst>
      <p:ext uri="{BB962C8B-B14F-4D97-AF65-F5344CB8AC3E}">
        <p14:creationId xmlns:p14="http://schemas.microsoft.com/office/powerpoint/2010/main" val="404973808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La didactique des mathématiques: le contexte français</a:t>
            </a:r>
            <a:endParaRPr lang="fr-FR" dirty="0">
              <a:solidFill>
                <a:srgbClr val="558ED5"/>
              </a:solidFill>
            </a:endParaRPr>
          </a:p>
        </p:txBody>
      </p:sp>
      <p:sp>
        <p:nvSpPr>
          <p:cNvPr id="3" name="Espace réservé du contenu 2"/>
          <p:cNvSpPr>
            <a:spLocks noGrp="1"/>
          </p:cNvSpPr>
          <p:nvPr>
            <p:ph idx="1"/>
          </p:nvPr>
        </p:nvSpPr>
        <p:spPr/>
        <p:txBody>
          <a:bodyPr>
            <a:normAutofit fontScale="85000" lnSpcReduction="10000"/>
          </a:bodyPr>
          <a:lstStyle/>
          <a:p>
            <a:r>
              <a:rPr lang="fr-FR" dirty="0"/>
              <a:t>L</a:t>
            </a:r>
            <a:r>
              <a:rPr lang="fr-FR" dirty="0" smtClean="0"/>
              <a:t>a volonté dès le départ de construction d’un champ scientifique autonome, a la fois fondamental et appliqué, portée par des chercheurs comme Guy Brousseau et Gérard </a:t>
            </a:r>
            <a:r>
              <a:rPr lang="fr-FR" dirty="0" err="1" smtClean="0"/>
              <a:t>Vergnaud</a:t>
            </a:r>
            <a:r>
              <a:rPr lang="fr-FR" dirty="0" smtClean="0"/>
              <a:t>.</a:t>
            </a:r>
          </a:p>
          <a:p>
            <a:r>
              <a:rPr lang="fr-FR" dirty="0" smtClean="0"/>
              <a:t>L’importance attachée aux liens avec la communauté mathématique.</a:t>
            </a:r>
          </a:p>
          <a:p>
            <a:r>
              <a:rPr lang="fr-FR" dirty="0" smtClean="0"/>
              <a:t>Le rôle des IREM qui a permis de développer une recherche en contact étroit avec le terrain.</a:t>
            </a:r>
          </a:p>
          <a:p>
            <a:r>
              <a:rPr lang="fr-FR" dirty="0" smtClean="0"/>
              <a:t>L’institutionnalisation rapide : DEA et doctorats, revue, séminaire national, école d’été, association.</a:t>
            </a:r>
            <a:endParaRPr lang="fr-FR" dirty="0"/>
          </a:p>
        </p:txBody>
      </p:sp>
    </p:spTree>
    <p:extLst>
      <p:ext uri="{BB962C8B-B14F-4D97-AF65-F5344CB8AC3E}">
        <p14:creationId xmlns:p14="http://schemas.microsoft.com/office/powerpoint/2010/main" val="4628195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La didactique des mathématiques: le contexte français</a:t>
            </a:r>
            <a:endParaRPr lang="fr-FR" dirty="0"/>
          </a:p>
        </p:txBody>
      </p:sp>
      <p:sp>
        <p:nvSpPr>
          <p:cNvPr id="3" name="Espace réservé du contenu 2"/>
          <p:cNvSpPr>
            <a:spLocks noGrp="1"/>
          </p:cNvSpPr>
          <p:nvPr>
            <p:ph idx="1"/>
          </p:nvPr>
        </p:nvSpPr>
        <p:spPr/>
        <p:txBody>
          <a:bodyPr/>
          <a:lstStyle/>
          <a:p>
            <a:pPr marL="0" indent="0" algn="ctr">
              <a:buNone/>
            </a:pPr>
            <a:r>
              <a:rPr lang="fr-FR" b="1" dirty="0" smtClean="0"/>
              <a:t>La théorie des situations</a:t>
            </a:r>
            <a:r>
              <a:rPr lang="fr-FR" dirty="0" smtClean="0"/>
              <a:t>: une vision systémique et épistémologique </a:t>
            </a:r>
            <a:endParaRPr lang="fr-FR" dirty="0"/>
          </a:p>
        </p:txBody>
      </p:sp>
      <p:sp>
        <p:nvSpPr>
          <p:cNvPr id="4" name="Triangle isocèle 3"/>
          <p:cNvSpPr/>
          <p:nvPr/>
        </p:nvSpPr>
        <p:spPr>
          <a:xfrm>
            <a:off x="1182824" y="3810314"/>
            <a:ext cx="3120513" cy="1791755"/>
          </a:xfrm>
          <a:prstGeom prst="triangle">
            <a:avLst>
              <a:gd name="adj" fmla="val 4572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 name="ZoneTexte 4"/>
          <p:cNvSpPr txBox="1"/>
          <p:nvPr/>
        </p:nvSpPr>
        <p:spPr>
          <a:xfrm>
            <a:off x="2006804" y="3197943"/>
            <a:ext cx="1247167" cy="461665"/>
          </a:xfrm>
          <a:prstGeom prst="rect">
            <a:avLst/>
          </a:prstGeom>
          <a:noFill/>
        </p:spPr>
        <p:txBody>
          <a:bodyPr wrap="square" rtlCol="0">
            <a:spAutoFit/>
          </a:bodyPr>
          <a:lstStyle/>
          <a:p>
            <a:r>
              <a:rPr lang="fr-FR" sz="2400" dirty="0" smtClean="0"/>
              <a:t>Savoir</a:t>
            </a:r>
            <a:endParaRPr lang="fr-FR" sz="2400" dirty="0"/>
          </a:p>
        </p:txBody>
      </p:sp>
      <p:sp>
        <p:nvSpPr>
          <p:cNvPr id="6" name="ZoneTexte 5"/>
          <p:cNvSpPr txBox="1"/>
          <p:nvPr/>
        </p:nvSpPr>
        <p:spPr>
          <a:xfrm>
            <a:off x="572421" y="5674544"/>
            <a:ext cx="1220806" cy="461665"/>
          </a:xfrm>
          <a:prstGeom prst="rect">
            <a:avLst/>
          </a:prstGeom>
          <a:noFill/>
        </p:spPr>
        <p:txBody>
          <a:bodyPr wrap="square" rtlCol="0">
            <a:spAutoFit/>
          </a:bodyPr>
          <a:lstStyle/>
          <a:p>
            <a:r>
              <a:rPr lang="fr-FR" sz="2400" dirty="0" smtClean="0"/>
              <a:t>Elèves</a:t>
            </a:r>
            <a:endParaRPr lang="fr-FR" sz="2400" dirty="0"/>
          </a:p>
        </p:txBody>
      </p:sp>
      <p:sp>
        <p:nvSpPr>
          <p:cNvPr id="7" name="ZoneTexte 6"/>
          <p:cNvSpPr txBox="1"/>
          <p:nvPr/>
        </p:nvSpPr>
        <p:spPr>
          <a:xfrm>
            <a:off x="3282744" y="5734124"/>
            <a:ext cx="2041186" cy="461665"/>
          </a:xfrm>
          <a:prstGeom prst="rect">
            <a:avLst/>
          </a:prstGeom>
          <a:noFill/>
        </p:spPr>
        <p:txBody>
          <a:bodyPr wrap="square" rtlCol="0">
            <a:spAutoFit/>
          </a:bodyPr>
          <a:lstStyle/>
          <a:p>
            <a:r>
              <a:rPr lang="fr-FR" sz="2400" dirty="0" smtClean="0"/>
              <a:t>Enseignant</a:t>
            </a:r>
            <a:endParaRPr lang="fr-FR" dirty="0"/>
          </a:p>
        </p:txBody>
      </p:sp>
      <p:sp>
        <p:nvSpPr>
          <p:cNvPr id="8" name="ZoneTexte 7"/>
          <p:cNvSpPr txBox="1"/>
          <p:nvPr/>
        </p:nvSpPr>
        <p:spPr>
          <a:xfrm>
            <a:off x="5323930" y="4817239"/>
            <a:ext cx="2905670" cy="1938992"/>
          </a:xfrm>
          <a:prstGeom prst="rect">
            <a:avLst/>
          </a:prstGeom>
          <a:noFill/>
          <a:ln>
            <a:solidFill>
              <a:srgbClr val="4F81BD"/>
            </a:solidFill>
          </a:ln>
        </p:spPr>
        <p:txBody>
          <a:bodyPr wrap="square" rtlCol="0">
            <a:spAutoFit/>
          </a:bodyPr>
          <a:lstStyle/>
          <a:p>
            <a:pPr algn="ctr"/>
            <a:r>
              <a:rPr lang="fr-FR" sz="2400" dirty="0" smtClean="0"/>
              <a:t>Une méthodologie cohérente avec cette vision systémique : l’ingénierie didactique</a:t>
            </a:r>
            <a:endParaRPr lang="fr-FR" sz="2400" dirty="0"/>
          </a:p>
        </p:txBody>
      </p:sp>
      <p:sp>
        <p:nvSpPr>
          <p:cNvPr id="9" name="ZoneTexte 8"/>
          <p:cNvSpPr txBox="1"/>
          <p:nvPr/>
        </p:nvSpPr>
        <p:spPr>
          <a:xfrm>
            <a:off x="5323930" y="3197943"/>
            <a:ext cx="2905670" cy="1569660"/>
          </a:xfrm>
          <a:prstGeom prst="rect">
            <a:avLst/>
          </a:prstGeom>
          <a:noFill/>
          <a:ln>
            <a:solidFill>
              <a:srgbClr val="4F81BD"/>
            </a:solidFill>
          </a:ln>
        </p:spPr>
        <p:txBody>
          <a:bodyPr wrap="square" rtlCol="0">
            <a:spAutoFit/>
          </a:bodyPr>
          <a:lstStyle/>
          <a:p>
            <a:pPr algn="ctr"/>
            <a:r>
              <a:rPr lang="fr-FR" sz="2400" dirty="0" smtClean="0"/>
              <a:t>L’apprentissage vue comme combinaison entre adaptation et acculturation</a:t>
            </a:r>
            <a:endParaRPr lang="fr-FR" sz="2400" dirty="0"/>
          </a:p>
        </p:txBody>
      </p:sp>
    </p:spTree>
    <p:extLst>
      <p:ext uri="{BB962C8B-B14F-4D97-AF65-F5344CB8AC3E}">
        <p14:creationId xmlns:p14="http://schemas.microsoft.com/office/powerpoint/2010/main" val="394428807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La didactique des mathématiques: le contexte français</a:t>
            </a:r>
            <a:endParaRPr lang="fr-FR" dirty="0"/>
          </a:p>
        </p:txBody>
      </p:sp>
      <p:sp>
        <p:nvSpPr>
          <p:cNvPr id="3" name="Espace réservé du contenu 2"/>
          <p:cNvSpPr>
            <a:spLocks noGrp="1"/>
          </p:cNvSpPr>
          <p:nvPr>
            <p:ph idx="1"/>
          </p:nvPr>
        </p:nvSpPr>
        <p:spPr>
          <a:xfrm>
            <a:off x="457200" y="1600200"/>
            <a:ext cx="8229600" cy="5055289"/>
          </a:xfrm>
        </p:spPr>
        <p:txBody>
          <a:bodyPr>
            <a:normAutofit fontScale="92500" lnSpcReduction="10000"/>
          </a:bodyPr>
          <a:lstStyle/>
          <a:p>
            <a:r>
              <a:rPr lang="fr-FR" dirty="0" smtClean="0"/>
              <a:t>L’extension à une perspective institutionnelle avec la théorie anthropologique du didactique (Yves </a:t>
            </a:r>
            <a:r>
              <a:rPr lang="fr-FR" dirty="0" err="1" smtClean="0"/>
              <a:t>Chevallard</a:t>
            </a:r>
            <a:r>
              <a:rPr lang="fr-FR" dirty="0" smtClean="0"/>
              <a:t>).</a:t>
            </a:r>
          </a:p>
          <a:p>
            <a:r>
              <a:rPr lang="fr-FR" dirty="0" smtClean="0"/>
              <a:t>De nouvelles constructions originales et puissantes :</a:t>
            </a:r>
          </a:p>
          <a:p>
            <a:pPr lvl="1"/>
            <a:r>
              <a:rPr lang="fr-FR" dirty="0" smtClean="0"/>
              <a:t>La notion de praxéologie qui modélise les pratiques tant mathématiques que didactiques.</a:t>
            </a:r>
          </a:p>
          <a:p>
            <a:pPr lvl="1"/>
            <a:r>
              <a:rPr lang="fr-FR" dirty="0" smtClean="0"/>
              <a:t>L’échelle des niveaux de </a:t>
            </a:r>
            <a:r>
              <a:rPr lang="fr-FR" dirty="0" err="1" smtClean="0"/>
              <a:t>co-détermination</a:t>
            </a:r>
            <a:r>
              <a:rPr lang="fr-FR" dirty="0" smtClean="0"/>
              <a:t> didactique.</a:t>
            </a:r>
          </a:p>
          <a:p>
            <a:pPr lvl="1"/>
            <a:r>
              <a:rPr lang="fr-FR" dirty="0" smtClean="0"/>
              <a:t>La dialectique des médias et des milieux et la notion de programme d’étude et de recherche comme fondement d’une ingénierie didactique rénovée.  </a:t>
            </a:r>
            <a:endParaRPr lang="fr-FR" dirty="0"/>
          </a:p>
        </p:txBody>
      </p:sp>
    </p:spTree>
    <p:extLst>
      <p:ext uri="{BB962C8B-B14F-4D97-AF65-F5344CB8AC3E}">
        <p14:creationId xmlns:p14="http://schemas.microsoft.com/office/powerpoint/2010/main" val="251581702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Une illustration sur le thème des fonctions</a:t>
            </a:r>
            <a:endParaRPr lang="fr-FR" dirty="0">
              <a:solidFill>
                <a:srgbClr val="558ED5"/>
              </a:solidFill>
            </a:endParaRPr>
          </a:p>
        </p:txBody>
      </p:sp>
      <p:sp>
        <p:nvSpPr>
          <p:cNvPr id="3" name="Espace réservé du contenu 2"/>
          <p:cNvSpPr>
            <a:spLocks noGrp="1"/>
          </p:cNvSpPr>
          <p:nvPr>
            <p:ph idx="1"/>
          </p:nvPr>
        </p:nvSpPr>
        <p:spPr>
          <a:xfrm>
            <a:off x="457200" y="2081847"/>
            <a:ext cx="8229600" cy="4525963"/>
          </a:xfrm>
        </p:spPr>
        <p:txBody>
          <a:bodyPr/>
          <a:lstStyle/>
          <a:p>
            <a:r>
              <a:rPr lang="fr-FR" dirty="0"/>
              <a:t>U</a:t>
            </a:r>
            <a:r>
              <a:rPr lang="fr-FR" dirty="0" smtClean="0"/>
              <a:t>ne notion au cœur des mathématiques depuis le 18</a:t>
            </a:r>
            <a:r>
              <a:rPr lang="fr-FR" baseline="30000" dirty="0" smtClean="0"/>
              <a:t>e</a:t>
            </a:r>
            <a:r>
              <a:rPr lang="fr-FR" dirty="0" smtClean="0"/>
              <a:t> siècle.</a:t>
            </a:r>
          </a:p>
          <a:p>
            <a:r>
              <a:rPr lang="fr-FR" dirty="0" smtClean="0"/>
              <a:t> La reconnaissance de son importance pour l’enseignement avec les réformes du début du 20</a:t>
            </a:r>
            <a:r>
              <a:rPr lang="fr-FR" baseline="30000" dirty="0" smtClean="0"/>
              <a:t>e</a:t>
            </a:r>
            <a:r>
              <a:rPr lang="fr-FR" dirty="0" smtClean="0"/>
              <a:t> siècle.  </a:t>
            </a:r>
          </a:p>
        </p:txBody>
      </p:sp>
    </p:spTree>
    <p:extLst>
      <p:ext uri="{BB962C8B-B14F-4D97-AF65-F5344CB8AC3E}">
        <p14:creationId xmlns:p14="http://schemas.microsoft.com/office/powerpoint/2010/main" val="20480726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Sans titre7.tiff"/>
          <p:cNvPicPr>
            <a:picLocks noChangeAspect="1"/>
          </p:cNvPicPr>
          <p:nvPr/>
        </p:nvPicPr>
        <p:blipFill rotWithShape="1">
          <a:blip r:embed="rId3">
            <a:extLst>
              <a:ext uri="{28A0092B-C50C-407E-A947-70E740481C1C}">
                <a14:useLocalDpi xmlns:a14="http://schemas.microsoft.com/office/drawing/2010/main" val="0"/>
              </a:ext>
            </a:extLst>
          </a:blip>
          <a:srcRect l="76624" t="38046" r="6854" b="19668"/>
          <a:stretch/>
        </p:blipFill>
        <p:spPr>
          <a:xfrm>
            <a:off x="7761863" y="0"/>
            <a:ext cx="1510772" cy="2211199"/>
          </a:xfrm>
          <a:prstGeom prst="rect">
            <a:avLst/>
          </a:prstGeom>
        </p:spPr>
      </p:pic>
      <p:sp>
        <p:nvSpPr>
          <p:cNvPr id="2" name="Titre 1"/>
          <p:cNvSpPr>
            <a:spLocks noGrp="1"/>
          </p:cNvSpPr>
          <p:nvPr>
            <p:ph type="title"/>
          </p:nvPr>
        </p:nvSpPr>
        <p:spPr/>
        <p:txBody>
          <a:bodyPr>
            <a:normAutofit/>
          </a:bodyPr>
          <a:lstStyle/>
          <a:p>
            <a:r>
              <a:rPr lang="fr-FR" sz="3600" dirty="0" smtClean="0">
                <a:solidFill>
                  <a:srgbClr val="558ED5"/>
                </a:solidFill>
              </a:rPr>
              <a:t>La vision de Felix Klein</a:t>
            </a:r>
            <a:endParaRPr lang="fr-FR" sz="3600" dirty="0">
              <a:solidFill>
                <a:srgbClr val="558ED5"/>
              </a:solidFill>
            </a:endParaRPr>
          </a:p>
        </p:txBody>
      </p:sp>
      <p:pic>
        <p:nvPicPr>
          <p:cNvPr id="4" name="Picture 6" descr="F_Klein_Titelbild_klein.jpg"/>
          <p:cNvPicPr>
            <a:picLocks noChangeAspect="1"/>
          </p:cNvPicPr>
          <p:nvPr/>
        </p:nvPicPr>
        <p:blipFill>
          <a:blip r:embed="rId4" cstate="print"/>
          <a:srcRect/>
          <a:stretch>
            <a:fillRect/>
          </a:stretch>
        </p:blipFill>
        <p:spPr bwMode="auto">
          <a:xfrm>
            <a:off x="0" y="16063"/>
            <a:ext cx="1927225" cy="2971800"/>
          </a:xfrm>
          <a:prstGeom prst="rect">
            <a:avLst/>
          </a:prstGeom>
          <a:noFill/>
          <a:ln w="9525">
            <a:noFill/>
            <a:miter lim="800000"/>
            <a:headEnd/>
            <a:tailEnd/>
          </a:ln>
        </p:spPr>
      </p:pic>
      <p:sp>
        <p:nvSpPr>
          <p:cNvPr id="3" name="Espace réservé du contenu 2"/>
          <p:cNvSpPr>
            <a:spLocks noGrp="1"/>
          </p:cNvSpPr>
          <p:nvPr>
            <p:ph sz="quarter" idx="1"/>
          </p:nvPr>
        </p:nvSpPr>
        <p:spPr>
          <a:xfrm>
            <a:off x="457200" y="2098528"/>
            <a:ext cx="8503920" cy="4759472"/>
          </a:xfrm>
        </p:spPr>
        <p:txBody>
          <a:bodyPr>
            <a:normAutofit fontScale="92500" lnSpcReduction="20000"/>
          </a:bodyPr>
          <a:lstStyle/>
          <a:p>
            <a:pPr>
              <a:buNone/>
            </a:pPr>
            <a:r>
              <a:rPr lang="fr-FR" i="1" dirty="0" smtClean="0"/>
              <a:t>	« Nous, qui sommes appelés les réformateurs, voudrions mettre le concept de fonction au centre de l’enseignement, car de tous les concepts mathématiques des deux siècles passés, c’est celui qui joue le rôle majeur partout où la pensée mathématique est utilisée. Nous voudrions l’introduire dans l’enseignement aussi tôt que possible, avec un usage constant de la méthode graphique, la représentation des relations fonctionnelles dans le système de coordonnées x y, qui est aujourd’hui utilisée dans toutes les applications pratiques des mathématiques. » </a:t>
            </a:r>
          </a:p>
          <a:p>
            <a:endParaRPr lang="fr-FR" i="1" dirty="0"/>
          </a:p>
        </p:txBody>
      </p:sp>
    </p:spTree>
    <p:extLst>
      <p:ext uri="{BB962C8B-B14F-4D97-AF65-F5344CB8AC3E}">
        <p14:creationId xmlns:p14="http://schemas.microsoft.com/office/powerpoint/2010/main" val="184324566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Une illustration sur le thème des fonctions</a:t>
            </a:r>
            <a:endParaRPr lang="fr-FR" dirty="0">
              <a:solidFill>
                <a:srgbClr val="558ED5"/>
              </a:solidFill>
            </a:endParaRPr>
          </a:p>
        </p:txBody>
      </p:sp>
      <p:sp>
        <p:nvSpPr>
          <p:cNvPr id="3" name="Espace réservé du contenu 2"/>
          <p:cNvSpPr>
            <a:spLocks noGrp="1"/>
          </p:cNvSpPr>
          <p:nvPr>
            <p:ph idx="1"/>
          </p:nvPr>
        </p:nvSpPr>
        <p:spPr>
          <a:xfrm>
            <a:off x="457200" y="2081847"/>
            <a:ext cx="8229600" cy="4525963"/>
          </a:xfrm>
        </p:spPr>
        <p:txBody>
          <a:bodyPr/>
          <a:lstStyle/>
          <a:p>
            <a:r>
              <a:rPr lang="fr-FR" dirty="0"/>
              <a:t>U</a:t>
            </a:r>
            <a:r>
              <a:rPr lang="fr-FR" dirty="0" smtClean="0"/>
              <a:t>ne notion au cœur des mathématiques depuis le 18</a:t>
            </a:r>
            <a:r>
              <a:rPr lang="fr-FR" baseline="30000" dirty="0" smtClean="0"/>
              <a:t>e</a:t>
            </a:r>
            <a:r>
              <a:rPr lang="fr-FR" dirty="0" smtClean="0"/>
              <a:t> siècle.</a:t>
            </a:r>
          </a:p>
          <a:p>
            <a:r>
              <a:rPr lang="fr-FR" dirty="0" smtClean="0"/>
              <a:t> La reconnaissance de son importance pour l’enseignement avec les réformes du début du 20</a:t>
            </a:r>
            <a:r>
              <a:rPr lang="fr-FR" baseline="30000" dirty="0" smtClean="0"/>
              <a:t>e</a:t>
            </a:r>
            <a:r>
              <a:rPr lang="fr-FR" dirty="0" smtClean="0"/>
              <a:t> siècle.  </a:t>
            </a:r>
          </a:p>
          <a:p>
            <a:r>
              <a:rPr lang="fr-FR" dirty="0" smtClean="0"/>
              <a:t>Une notion qui a motivé un très grand nombre de recherches didactiques, partout dans le monde.</a:t>
            </a:r>
            <a:endParaRPr lang="fr-FR" dirty="0"/>
          </a:p>
        </p:txBody>
      </p:sp>
    </p:spTree>
    <p:extLst>
      <p:ext uri="{BB962C8B-B14F-4D97-AF65-F5344CB8AC3E}">
        <p14:creationId xmlns:p14="http://schemas.microsoft.com/office/powerpoint/2010/main" val="288599907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Le projet </a:t>
            </a:r>
            <a:r>
              <a:rPr lang="fr-FR" dirty="0" err="1" smtClean="0"/>
              <a:t>EdUmatics</a:t>
            </a:r>
            <a:endParaRPr lang="fr-FR" dirty="0"/>
          </a:p>
        </p:txBody>
      </p:sp>
      <p:sp>
        <p:nvSpPr>
          <p:cNvPr id="3" name="Espace réservé du contenu 2"/>
          <p:cNvSpPr>
            <a:spLocks noGrp="1"/>
          </p:cNvSpPr>
          <p:nvPr>
            <p:ph idx="1"/>
          </p:nvPr>
        </p:nvSpPr>
        <p:spPr/>
        <p:txBody>
          <a:bodyPr>
            <a:normAutofit fontScale="85000" lnSpcReduction="10000"/>
          </a:bodyPr>
          <a:lstStyle/>
          <a:p>
            <a:r>
              <a:rPr lang="fr-FR" dirty="0" smtClean="0"/>
              <a:t>Un projet Comenius impliquant 7 pays et 20 partenaires : 10 laboratoires universitaires et 10 établissements secondaires associés.</a:t>
            </a:r>
          </a:p>
          <a:p>
            <a:r>
              <a:rPr lang="fr-FR" dirty="0" smtClean="0"/>
              <a:t>Un projet visant le développement collaboratif de ressources pour former </a:t>
            </a:r>
            <a:r>
              <a:rPr lang="fr-FR" dirty="0"/>
              <a:t>l</a:t>
            </a:r>
            <a:r>
              <a:rPr lang="fr-FR" dirty="0" smtClean="0"/>
              <a:t>es enseignants de mathématiques européens à l’intégration des technologies numériques  dans leur enseignement.</a:t>
            </a:r>
          </a:p>
          <a:p>
            <a:r>
              <a:rPr lang="fr-FR" dirty="0" smtClean="0"/>
              <a:t>Les fonctions très présentes dans les cinq modules développés et au cœur du module 3 centré sur fonctions et modélisation fonctionnelle.</a:t>
            </a:r>
            <a:endParaRPr lang="fr-FR" dirty="0"/>
          </a:p>
        </p:txBody>
      </p:sp>
    </p:spTree>
    <p:extLst>
      <p:ext uri="{BB962C8B-B14F-4D97-AF65-F5344CB8AC3E}">
        <p14:creationId xmlns:p14="http://schemas.microsoft.com/office/powerpoint/2010/main" val="159020946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50551"/>
            <a:ext cx="8229600" cy="1143000"/>
          </a:xfrm>
        </p:spPr>
        <p:txBody>
          <a:bodyPr>
            <a:normAutofit/>
          </a:bodyPr>
          <a:lstStyle/>
          <a:p>
            <a:r>
              <a:rPr lang="fr-FR" dirty="0" err="1" smtClean="0">
                <a:solidFill>
                  <a:srgbClr val="558ED5"/>
                </a:solidFill>
              </a:rPr>
              <a:t>EDuMatics</a:t>
            </a:r>
            <a:r>
              <a:rPr lang="fr-FR" dirty="0" smtClean="0">
                <a:solidFill>
                  <a:srgbClr val="558ED5"/>
                </a:solidFill>
              </a:rPr>
              <a:t>: </a:t>
            </a:r>
            <a:r>
              <a:rPr lang="fr-FR" dirty="0" err="1" smtClean="0">
                <a:solidFill>
                  <a:srgbClr val="558ED5"/>
                </a:solidFill>
              </a:rPr>
              <a:t>www.edumatics.eu</a:t>
            </a:r>
            <a:endParaRPr lang="fr-FR" dirty="0">
              <a:solidFill>
                <a:srgbClr val="558ED5"/>
              </a:solidFill>
            </a:endParaRPr>
          </a:p>
        </p:txBody>
      </p:sp>
      <p:pic>
        <p:nvPicPr>
          <p:cNvPr id="6" name="Image 5"/>
          <p:cNvPicPr>
            <a:picLocks noChangeAspect="1"/>
          </p:cNvPicPr>
          <p:nvPr/>
        </p:nvPicPr>
        <p:blipFill>
          <a:blip r:embed="rId3"/>
          <a:stretch>
            <a:fillRect/>
          </a:stretch>
        </p:blipFill>
        <p:spPr>
          <a:xfrm>
            <a:off x="0" y="1125704"/>
            <a:ext cx="9144000" cy="5706230"/>
          </a:xfrm>
          <a:prstGeom prst="rect">
            <a:avLst/>
          </a:prstGeom>
        </p:spPr>
      </p:pic>
    </p:spTree>
    <p:extLst>
      <p:ext uri="{BB962C8B-B14F-4D97-AF65-F5344CB8AC3E}">
        <p14:creationId xmlns:p14="http://schemas.microsoft.com/office/powerpoint/2010/main" val="132569614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Les mathématiques, science diverse, vivante et ouverte sur le monde </a:t>
            </a:r>
            <a:endParaRPr lang="fr-FR" dirty="0">
              <a:solidFill>
                <a:srgbClr val="558ED5"/>
              </a:solidFill>
            </a:endParaRPr>
          </a:p>
        </p:txBody>
      </p:sp>
      <p:pic>
        <p:nvPicPr>
          <p:cNvPr id="4" name="Image 3" descr="Sans titre.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8775"/>
            <a:ext cx="9144000" cy="5229225"/>
          </a:xfrm>
          <a:prstGeom prst="rect">
            <a:avLst/>
          </a:prstGeom>
        </p:spPr>
      </p:pic>
    </p:spTree>
    <p:extLst>
      <p:ext uri="{BB962C8B-B14F-4D97-AF65-F5344CB8AC3E}">
        <p14:creationId xmlns:p14="http://schemas.microsoft.com/office/powerpoint/2010/main" val="5794098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BE" dirty="0" smtClean="0">
                <a:solidFill>
                  <a:srgbClr val="558ED5"/>
                </a:solidFill>
              </a:rPr>
              <a:t>Cinq modules coordonnés</a:t>
            </a:r>
            <a:endParaRPr lang="fr-BE" dirty="0">
              <a:solidFill>
                <a:srgbClr val="558ED5"/>
              </a:solidFill>
            </a:endParaRPr>
          </a:p>
        </p:txBody>
      </p:sp>
      <p:pic>
        <p:nvPicPr>
          <p:cNvPr id="5" name="Image 4" descr="Sans titre.tiff"/>
          <p:cNvPicPr>
            <a:picLocks noChangeAspect="1"/>
          </p:cNvPicPr>
          <p:nvPr/>
        </p:nvPicPr>
        <p:blipFill rotWithShape="1">
          <a:blip r:embed="rId3">
            <a:extLst>
              <a:ext uri="{28A0092B-C50C-407E-A947-70E740481C1C}">
                <a14:useLocalDpi xmlns:a14="http://schemas.microsoft.com/office/drawing/2010/main" val="0"/>
              </a:ext>
            </a:extLst>
          </a:blip>
          <a:srcRect l="23777" t="11567" r="12046"/>
          <a:stretch/>
        </p:blipFill>
        <p:spPr>
          <a:xfrm>
            <a:off x="457200" y="1356405"/>
            <a:ext cx="8229600" cy="5501595"/>
          </a:xfrm>
          <a:prstGeom prst="rect">
            <a:avLst/>
          </a:prstGeom>
        </p:spPr>
      </p:pic>
    </p:spTree>
    <p:extLst>
      <p:ext uri="{BB962C8B-B14F-4D97-AF65-F5344CB8AC3E}">
        <p14:creationId xmlns:p14="http://schemas.microsoft.com/office/powerpoint/2010/main" val="88928334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BE" dirty="0" smtClean="0">
                <a:solidFill>
                  <a:srgbClr val="558ED5"/>
                </a:solidFill>
              </a:rPr>
              <a:t>La famille des enseignes</a:t>
            </a:r>
            <a:endParaRPr lang="fr-BE" dirty="0">
              <a:solidFill>
                <a:srgbClr val="558ED5"/>
              </a:solidFill>
            </a:endParaRPr>
          </a:p>
        </p:txBody>
      </p:sp>
      <p:pic>
        <p:nvPicPr>
          <p:cNvPr id="7" name="Image 6"/>
          <p:cNvPicPr>
            <a:picLocks noChangeAspect="1"/>
          </p:cNvPicPr>
          <p:nvPr/>
        </p:nvPicPr>
        <p:blipFill>
          <a:blip r:embed="rId3"/>
          <a:stretch>
            <a:fillRect/>
          </a:stretch>
        </p:blipFill>
        <p:spPr>
          <a:xfrm>
            <a:off x="190894" y="1812162"/>
            <a:ext cx="3888884" cy="3600000"/>
          </a:xfrm>
          <a:prstGeom prst="rect">
            <a:avLst/>
          </a:prstGeom>
        </p:spPr>
      </p:pic>
      <p:pic>
        <p:nvPicPr>
          <p:cNvPr id="8" name="Image 7"/>
          <p:cNvPicPr>
            <a:picLocks noChangeAspect="1"/>
          </p:cNvPicPr>
          <p:nvPr/>
        </p:nvPicPr>
        <p:blipFill>
          <a:blip r:embed="rId4"/>
          <a:stretch>
            <a:fillRect/>
          </a:stretch>
        </p:blipFill>
        <p:spPr>
          <a:xfrm>
            <a:off x="4540767" y="1417638"/>
            <a:ext cx="1832393" cy="1800000"/>
          </a:xfrm>
          <a:prstGeom prst="rect">
            <a:avLst/>
          </a:prstGeom>
        </p:spPr>
      </p:pic>
      <p:sp>
        <p:nvSpPr>
          <p:cNvPr id="9" name="ZoneTexte 8"/>
          <p:cNvSpPr txBox="1"/>
          <p:nvPr/>
        </p:nvSpPr>
        <p:spPr>
          <a:xfrm>
            <a:off x="663202" y="5715854"/>
            <a:ext cx="8023598" cy="954107"/>
          </a:xfrm>
          <a:prstGeom prst="rect">
            <a:avLst/>
          </a:prstGeom>
          <a:noFill/>
          <a:ln>
            <a:solidFill>
              <a:schemeClr val="tx1"/>
            </a:solidFill>
          </a:ln>
        </p:spPr>
        <p:txBody>
          <a:bodyPr wrap="square" rtlCol="0">
            <a:spAutoFit/>
          </a:bodyPr>
          <a:lstStyle/>
          <a:p>
            <a:r>
              <a:rPr lang="fr-BE" sz="2800" dirty="0" smtClean="0"/>
              <a:t>Une entrée classique:  des fonctions pour modéliser des co-variations entre grandeurs géométriques</a:t>
            </a:r>
            <a:endParaRPr lang="fr-BE" sz="2800" dirty="0"/>
          </a:p>
        </p:txBody>
      </p:sp>
      <p:pic>
        <p:nvPicPr>
          <p:cNvPr id="10" name="Picture 8"/>
          <p:cNvPicPr>
            <a:picLocks noChangeAspect="1" noChangeArrowheads="1"/>
          </p:cNvPicPr>
          <p:nvPr/>
        </p:nvPicPr>
        <p:blipFill>
          <a:blip r:embed="rId5"/>
          <a:srcRect l="54593" t="20932" r="16798" b="40469"/>
          <a:stretch>
            <a:fillRect/>
          </a:stretch>
        </p:blipFill>
        <p:spPr bwMode="auto">
          <a:xfrm>
            <a:off x="6849342" y="1417638"/>
            <a:ext cx="1837458" cy="1800000"/>
          </a:xfrm>
          <a:prstGeom prst="rect">
            <a:avLst/>
          </a:prstGeom>
          <a:noFill/>
          <a:ln w="9525">
            <a:noFill/>
            <a:miter lim="800000"/>
            <a:headEnd/>
            <a:tailEnd/>
          </a:ln>
        </p:spPr>
      </p:pic>
      <p:pic>
        <p:nvPicPr>
          <p:cNvPr id="11" name="Picture 11"/>
          <p:cNvPicPr>
            <a:picLocks noChangeAspect="1" noChangeArrowheads="1"/>
          </p:cNvPicPr>
          <p:nvPr/>
        </p:nvPicPr>
        <p:blipFill>
          <a:blip r:embed="rId6"/>
          <a:srcRect l="56693" t="21515" r="16798" b="40703"/>
          <a:stretch>
            <a:fillRect/>
          </a:stretch>
        </p:blipFill>
        <p:spPr bwMode="auto">
          <a:xfrm>
            <a:off x="5456964" y="3252162"/>
            <a:ext cx="2097559" cy="2160000"/>
          </a:xfrm>
          <a:prstGeom prst="rect">
            <a:avLst/>
          </a:prstGeom>
          <a:noFill/>
          <a:ln w="9525">
            <a:noFill/>
            <a:miter lim="800000"/>
            <a:headEnd/>
            <a:tailEnd/>
          </a:ln>
        </p:spPr>
      </p:pic>
    </p:spTree>
    <p:extLst>
      <p:ext uri="{BB962C8B-B14F-4D97-AF65-F5344CB8AC3E}">
        <p14:creationId xmlns:p14="http://schemas.microsoft.com/office/powerpoint/2010/main" val="2212381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s-ES" dirty="0" smtClean="0">
                <a:solidFill>
                  <a:srgbClr val="558ED5"/>
                </a:solidFill>
              </a:rPr>
              <a:t>Ce que </a:t>
            </a:r>
            <a:r>
              <a:rPr lang="es-ES" dirty="0" err="1" smtClean="0">
                <a:solidFill>
                  <a:srgbClr val="558ED5"/>
                </a:solidFill>
              </a:rPr>
              <a:t>permet</a:t>
            </a:r>
            <a:r>
              <a:rPr lang="es-ES" dirty="0" smtClean="0">
                <a:solidFill>
                  <a:srgbClr val="558ED5"/>
                </a:solidFill>
              </a:rPr>
              <a:t> la </a:t>
            </a:r>
            <a:r>
              <a:rPr lang="es-ES" dirty="0" err="1" smtClean="0">
                <a:solidFill>
                  <a:srgbClr val="558ED5"/>
                </a:solidFill>
              </a:rPr>
              <a:t>technologie</a:t>
            </a:r>
            <a:endParaRPr lang="es-ES" dirty="0">
              <a:solidFill>
                <a:srgbClr val="558ED5"/>
              </a:solidFill>
            </a:endParaRPr>
          </a:p>
        </p:txBody>
      </p:sp>
      <p:pic>
        <p:nvPicPr>
          <p:cNvPr id="5" name="Image 4" descr="Sans titre.tiff"/>
          <p:cNvPicPr>
            <a:picLocks noChangeAspect="1"/>
          </p:cNvPicPr>
          <p:nvPr/>
        </p:nvPicPr>
        <p:blipFill rotWithShape="1">
          <a:blip r:embed="rId3">
            <a:extLst>
              <a:ext uri="{28A0092B-C50C-407E-A947-70E740481C1C}">
                <a14:useLocalDpi xmlns:a14="http://schemas.microsoft.com/office/drawing/2010/main" val="0"/>
              </a:ext>
            </a:extLst>
          </a:blip>
          <a:srcRect r="21870"/>
          <a:stretch/>
        </p:blipFill>
        <p:spPr>
          <a:xfrm>
            <a:off x="4802284" y="1482910"/>
            <a:ext cx="3674978" cy="2880000"/>
          </a:xfrm>
          <a:prstGeom prst="rect">
            <a:avLst/>
          </a:prstGeom>
        </p:spPr>
      </p:pic>
      <p:pic>
        <p:nvPicPr>
          <p:cNvPr id="7" name="Image 6" descr="Sans titre1.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782" y="1482910"/>
            <a:ext cx="4150062" cy="2880000"/>
          </a:xfrm>
          <a:prstGeom prst="rect">
            <a:avLst/>
          </a:prstGeom>
        </p:spPr>
      </p:pic>
      <p:pic>
        <p:nvPicPr>
          <p:cNvPr id="9" name="Image 8" descr="Sans titre4.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9727" y="3978000"/>
            <a:ext cx="4150062" cy="2880000"/>
          </a:xfrm>
          <a:prstGeom prst="rect">
            <a:avLst/>
          </a:prstGeom>
        </p:spPr>
      </p:pic>
      <p:sp>
        <p:nvSpPr>
          <p:cNvPr id="2" name="Bouton d'action : Suivant ou Précédent 1">
            <a:hlinkClick r:id="rId6" action="ppaction://hlinkfile" highlightClick="1"/>
          </p:cNvPr>
          <p:cNvSpPr/>
          <p:nvPr/>
        </p:nvSpPr>
        <p:spPr>
          <a:xfrm>
            <a:off x="8386434" y="6197600"/>
            <a:ext cx="600732" cy="505950"/>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8" name="Image 7" descr="Sans titre1.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182" y="1635310"/>
            <a:ext cx="4150062" cy="2880000"/>
          </a:xfrm>
          <a:prstGeom prst="rect">
            <a:avLst/>
          </a:prstGeom>
        </p:spPr>
      </p:pic>
    </p:spTree>
    <p:extLst>
      <p:ext uri="{BB962C8B-B14F-4D97-AF65-F5344CB8AC3E}">
        <p14:creationId xmlns:p14="http://schemas.microsoft.com/office/powerpoint/2010/main" val="238652625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solidFill>
                  <a:srgbClr val="558ED5"/>
                </a:solidFill>
              </a:rPr>
              <a:t>Ce que permet la technologie</a:t>
            </a:r>
            <a:endParaRPr lang="fr-BE" dirty="0">
              <a:solidFill>
                <a:schemeClr val="tx2">
                  <a:lumMod val="60000"/>
                  <a:lumOff val="40000"/>
                </a:schemeClr>
              </a:solidFill>
            </a:endParaRPr>
          </a:p>
        </p:txBody>
      </p:sp>
      <p:sp>
        <p:nvSpPr>
          <p:cNvPr id="3" name="Espace réservé du contenu 2"/>
          <p:cNvSpPr>
            <a:spLocks noGrp="1"/>
          </p:cNvSpPr>
          <p:nvPr>
            <p:ph idx="1"/>
          </p:nvPr>
        </p:nvSpPr>
        <p:spPr>
          <a:xfrm>
            <a:off x="457200" y="1600200"/>
            <a:ext cx="8229600" cy="5139267"/>
          </a:xfrm>
        </p:spPr>
        <p:txBody>
          <a:bodyPr>
            <a:normAutofit fontScale="77500" lnSpcReduction="20000"/>
          </a:bodyPr>
          <a:lstStyle/>
          <a:p>
            <a:r>
              <a:rPr lang="fr-BE" b="1" dirty="0" smtClean="0"/>
              <a:t>Une approche expérimentale du problème </a:t>
            </a:r>
            <a:r>
              <a:rPr lang="fr-BE" dirty="0" smtClean="0"/>
              <a:t>qui peut-être appuyée de diverses façons et ne nécessite pas une modélisation algébrique de la situation.</a:t>
            </a:r>
          </a:p>
          <a:p>
            <a:r>
              <a:rPr lang="fr-BE" b="1" dirty="0" smtClean="0"/>
              <a:t>Une interaction réelle entre des approches qualitatives et quantitatives, entre cadres numérique, algébrique et géométrique, ainsi qu’entre les différents registres sémiotiques associés</a:t>
            </a:r>
            <a:r>
              <a:rPr lang="fr-BE" dirty="0" smtClean="0"/>
              <a:t>, des interactions prouvées  importantes pour l’apprentissages des fonctions et le développement d’une pensée fonctionnelle.</a:t>
            </a:r>
          </a:p>
          <a:p>
            <a:r>
              <a:rPr lang="fr-BE" b="1" dirty="0" smtClean="0"/>
              <a:t>La possibilité de varier facilement dimensions et formes et d’étudier ce qui se généralise </a:t>
            </a:r>
            <a:r>
              <a:rPr lang="fr-BE" dirty="0" smtClean="0"/>
              <a:t>ou pas.</a:t>
            </a:r>
          </a:p>
          <a:p>
            <a:r>
              <a:rPr lang="fr-BE" dirty="0" smtClean="0"/>
              <a:t>En résumé, un travail plus riche, plus représentatif d’une activité mathématique authentique et avec plus de responsabilité mathématique donnée à l’élève.</a:t>
            </a:r>
          </a:p>
        </p:txBody>
      </p:sp>
    </p:spTree>
    <p:extLst>
      <p:ext uri="{BB962C8B-B14F-4D97-AF65-F5344CB8AC3E}">
        <p14:creationId xmlns:p14="http://schemas.microsoft.com/office/powerpoint/2010/main" val="242678723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solidFill>
                  <a:srgbClr val="558ED5"/>
                </a:solidFill>
              </a:rPr>
              <a:t>La famille des poursuites</a:t>
            </a:r>
            <a:endParaRPr lang="fr-BE" dirty="0">
              <a:solidFill>
                <a:srgbClr val="558ED5"/>
              </a:solidFill>
            </a:endParaRPr>
          </a:p>
        </p:txBody>
      </p:sp>
      <p:sp>
        <p:nvSpPr>
          <p:cNvPr id="3" name="Espace réservé du contenu 2"/>
          <p:cNvSpPr>
            <a:spLocks noGrp="1"/>
          </p:cNvSpPr>
          <p:nvPr>
            <p:ph idx="1"/>
          </p:nvPr>
        </p:nvSpPr>
        <p:spPr>
          <a:xfrm>
            <a:off x="457200" y="1600200"/>
            <a:ext cx="8229600" cy="4989610"/>
          </a:xfrm>
        </p:spPr>
        <p:txBody>
          <a:bodyPr>
            <a:normAutofit fontScale="85000" lnSpcReduction="20000"/>
          </a:bodyPr>
          <a:lstStyle/>
          <a:p>
            <a:pPr lvl="0"/>
            <a:r>
              <a:rPr lang="fr-BE" dirty="0" smtClean="0"/>
              <a:t>L’extension à des situations permettant de rapprocher l’enseignement de la culture des élèves, via l’utilisation de clips vidéos.</a:t>
            </a:r>
          </a:p>
          <a:p>
            <a:pPr lvl="0"/>
            <a:r>
              <a:rPr lang="fr-BE" dirty="0" smtClean="0"/>
              <a:t>Où les fonctions interviennent dans la modélisation de situations extra-mathématiques. </a:t>
            </a:r>
          </a:p>
          <a:p>
            <a:pPr lvl="0"/>
            <a:r>
              <a:rPr lang="fr-BE" dirty="0" smtClean="0"/>
              <a:t>Où les élèves vont utiliser la technologie pour créer leurs propres simulations et jouer ensuite avec ces simulations. </a:t>
            </a:r>
          </a:p>
          <a:p>
            <a:pPr lvl="0"/>
            <a:r>
              <a:rPr lang="fr-BE" dirty="0" smtClean="0"/>
              <a:t>Des situations plus ouvertes où des fonctions diverses peuvent progressivement émerger pour répondre à des questions suscitées par la réalisation des simulations ou leur exploitation, dans l’esprit des PER de la théorie anthropologique. </a:t>
            </a:r>
          </a:p>
        </p:txBody>
      </p:sp>
    </p:spTree>
    <p:extLst>
      <p:ext uri="{BB962C8B-B14F-4D97-AF65-F5344CB8AC3E}">
        <p14:creationId xmlns:p14="http://schemas.microsoft.com/office/powerpoint/2010/main" val="297339359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solidFill>
                  <a:srgbClr val="558ED5"/>
                </a:solidFill>
              </a:rPr>
              <a:t>Exemple de vidéo (1)</a:t>
            </a:r>
            <a:endParaRPr lang="fr-FR" dirty="0">
              <a:solidFill>
                <a:srgbClr val="558ED5"/>
              </a:solidFill>
            </a:endParaRPr>
          </a:p>
        </p:txBody>
      </p:sp>
      <p:pic>
        <p:nvPicPr>
          <p:cNvPr id="5" name="Image 4"/>
          <p:cNvPicPr>
            <a:picLocks noChangeAspect="1"/>
          </p:cNvPicPr>
          <p:nvPr/>
        </p:nvPicPr>
        <p:blipFill rotWithShape="1">
          <a:blip r:embed="rId2"/>
          <a:srcRect l="21826" t="2059" r="12914"/>
          <a:stretch/>
        </p:blipFill>
        <p:spPr bwMode="auto">
          <a:xfrm>
            <a:off x="1621085" y="1458000"/>
            <a:ext cx="5894237" cy="54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262698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558ED5"/>
                </a:solidFill>
              </a:rPr>
              <a:t>Exemple de vidéo (2)</a:t>
            </a:r>
            <a:endParaRPr lang="fr-FR" dirty="0">
              <a:solidFill>
                <a:srgbClr val="558ED5"/>
              </a:solidFill>
            </a:endParaRPr>
          </a:p>
        </p:txBody>
      </p:sp>
      <p:pic>
        <p:nvPicPr>
          <p:cNvPr id="3" name="Image 2"/>
          <p:cNvPicPr>
            <a:picLocks noChangeAspect="1"/>
          </p:cNvPicPr>
          <p:nvPr/>
        </p:nvPicPr>
        <p:blipFill rotWithShape="1">
          <a:blip r:embed="rId2" cstate="print"/>
          <a:srcRect l="14315" t="5823" r="19601" b="22981"/>
          <a:stretch/>
        </p:blipFill>
        <p:spPr bwMode="auto">
          <a:xfrm>
            <a:off x="1409711" y="1417638"/>
            <a:ext cx="6477333" cy="5400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3690532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558ED5"/>
                </a:solidFill>
              </a:rPr>
              <a:t>Exemple de vidéo (3)</a:t>
            </a:r>
            <a:endParaRPr lang="fr-FR" dirty="0">
              <a:solidFill>
                <a:srgbClr val="558ED5"/>
              </a:solidFill>
            </a:endParaRPr>
          </a:p>
        </p:txBody>
      </p:sp>
      <p:pic>
        <p:nvPicPr>
          <p:cNvPr id="3" name="Image 2"/>
          <p:cNvPicPr>
            <a:picLocks noChangeAspect="1"/>
          </p:cNvPicPr>
          <p:nvPr/>
        </p:nvPicPr>
        <p:blipFill rotWithShape="1">
          <a:blip r:embed="rId2" cstate="print"/>
          <a:srcRect l="41670" t="19981" r="12175" b="22168"/>
          <a:stretch/>
        </p:blipFill>
        <p:spPr bwMode="auto">
          <a:xfrm>
            <a:off x="1950872" y="1417638"/>
            <a:ext cx="5385780" cy="5400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4458332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solidFill>
                  <a:srgbClr val="558ED5"/>
                </a:solidFill>
              </a:rPr>
              <a:t>Exemple de vidéo (4)</a:t>
            </a:r>
            <a:endParaRPr lang="fr-FR" dirty="0">
              <a:solidFill>
                <a:srgbClr val="558ED5"/>
              </a:solidFill>
            </a:endParaRPr>
          </a:p>
        </p:txBody>
      </p:sp>
      <p:pic>
        <p:nvPicPr>
          <p:cNvPr id="5" name="Image 4"/>
          <p:cNvPicPr>
            <a:picLocks noChangeAspect="1"/>
          </p:cNvPicPr>
          <p:nvPr/>
        </p:nvPicPr>
        <p:blipFill rotWithShape="1">
          <a:blip r:embed="rId2" cstate="print"/>
          <a:srcRect l="42225" t="16653" r="19868" b="41099"/>
          <a:stretch/>
        </p:blipFill>
        <p:spPr bwMode="auto">
          <a:xfrm>
            <a:off x="1226285" y="1417638"/>
            <a:ext cx="6270625" cy="5400000"/>
          </a:xfrm>
          <a:prstGeom prst="rect">
            <a:avLst/>
          </a:prstGeom>
          <a:noFill/>
          <a:ln>
            <a:noFill/>
          </a:ln>
          <a:extLst>
            <a:ext uri="{53640926-AAD7-44d8-BBD7-CCE9431645EC}">
              <a14:shadowObscured xmlns:a14="http://schemas.microsoft.com/office/drawing/2010/main"/>
            </a:ext>
          </a:extLst>
        </p:spPr>
      </p:pic>
      <p:sp>
        <p:nvSpPr>
          <p:cNvPr id="2" name="Bouton d'action : Suivant ou Précédent 1">
            <a:hlinkClick r:id="" action="ppaction://hlinkshowjump?jump=nextslide" highlightClick="1"/>
          </p:cNvPr>
          <p:cNvSpPr/>
          <p:nvPr/>
        </p:nvSpPr>
        <p:spPr>
          <a:xfrm>
            <a:off x="8123521" y="6248288"/>
            <a:ext cx="1020479" cy="569350"/>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7697514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solidFill>
                  <a:srgbClr val="558ED5"/>
                </a:solidFill>
              </a:rPr>
              <a:t>Poursuite simple : une simulation </a:t>
            </a:r>
            <a:endParaRPr lang="fr-BE" dirty="0">
              <a:solidFill>
                <a:srgbClr val="558ED5"/>
              </a:solidFill>
            </a:endParaRPr>
          </a:p>
        </p:txBody>
      </p:sp>
      <p:pic>
        <p:nvPicPr>
          <p:cNvPr id="3" name="Image 2" descr="Sans titre8.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5574"/>
            <a:ext cx="9144000" cy="5602432"/>
          </a:xfrm>
          <a:prstGeom prst="rect">
            <a:avLst/>
          </a:prstGeom>
        </p:spPr>
      </p:pic>
      <p:sp>
        <p:nvSpPr>
          <p:cNvPr id="5" name="Bouton d'action : Suivant ou Précédent 4">
            <a:hlinkClick r:id="rId4" action="ppaction://hlinkfile" highlightClick="1"/>
          </p:cNvPr>
          <p:cNvSpPr/>
          <p:nvPr/>
        </p:nvSpPr>
        <p:spPr>
          <a:xfrm>
            <a:off x="8013658" y="6458452"/>
            <a:ext cx="1130342" cy="439554"/>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9048448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Les mathématiques, science diverse, vivante et ouverte sur le monde </a:t>
            </a:r>
            <a:endParaRPr lang="fr-FR" dirty="0"/>
          </a:p>
        </p:txBody>
      </p:sp>
      <p:pic>
        <p:nvPicPr>
          <p:cNvPr id="4" name="Image 3" descr="Sans titre3.tiff"/>
          <p:cNvPicPr>
            <a:picLocks noChangeAspect="1"/>
          </p:cNvPicPr>
          <p:nvPr/>
        </p:nvPicPr>
        <p:blipFill rotWithShape="1">
          <a:blip r:embed="rId3">
            <a:extLst>
              <a:ext uri="{28A0092B-C50C-407E-A947-70E740481C1C}">
                <a14:useLocalDpi xmlns:a14="http://schemas.microsoft.com/office/drawing/2010/main" val="0"/>
              </a:ext>
            </a:extLst>
          </a:blip>
          <a:srcRect l="-3720" t="-11804" r="25853" b="33085"/>
          <a:stretch/>
        </p:blipFill>
        <p:spPr>
          <a:xfrm>
            <a:off x="1302911" y="918668"/>
            <a:ext cx="6462591" cy="4932887"/>
          </a:xfrm>
          <a:prstGeom prst="rect">
            <a:avLst/>
          </a:prstGeom>
        </p:spPr>
      </p:pic>
      <p:pic>
        <p:nvPicPr>
          <p:cNvPr id="3" name="Image 2" descr="Sans titre2.tiff"/>
          <p:cNvPicPr>
            <a:picLocks noChangeAspect="1"/>
          </p:cNvPicPr>
          <p:nvPr/>
        </p:nvPicPr>
        <p:blipFill rotWithShape="1">
          <a:blip r:embed="rId4">
            <a:extLst>
              <a:ext uri="{28A0092B-C50C-407E-A947-70E740481C1C}">
                <a14:useLocalDpi xmlns:a14="http://schemas.microsoft.com/office/drawing/2010/main" val="0"/>
              </a:ext>
            </a:extLst>
          </a:blip>
          <a:srcRect l="36454" t="38672" r="24116" b="11450"/>
          <a:stretch/>
        </p:blipFill>
        <p:spPr>
          <a:xfrm>
            <a:off x="-7511" y="3764954"/>
            <a:ext cx="4062646" cy="3129901"/>
          </a:xfrm>
          <a:prstGeom prst="rect">
            <a:avLst/>
          </a:prstGeom>
        </p:spPr>
      </p:pic>
      <p:pic>
        <p:nvPicPr>
          <p:cNvPr id="5" name="Image 4" descr="Sans titre4.tiff"/>
          <p:cNvPicPr>
            <a:picLocks noChangeAspect="1"/>
          </p:cNvPicPr>
          <p:nvPr/>
        </p:nvPicPr>
        <p:blipFill rotWithShape="1">
          <a:blip r:embed="rId5">
            <a:extLst>
              <a:ext uri="{28A0092B-C50C-407E-A947-70E740481C1C}">
                <a14:useLocalDpi xmlns:a14="http://schemas.microsoft.com/office/drawing/2010/main" val="0"/>
              </a:ext>
            </a:extLst>
          </a:blip>
          <a:srcRect l="9175" t="11567" r="13205" b="12316"/>
          <a:stretch/>
        </p:blipFill>
        <p:spPr>
          <a:xfrm>
            <a:off x="3310263" y="3586422"/>
            <a:ext cx="5833737" cy="3271578"/>
          </a:xfrm>
          <a:prstGeom prst="rect">
            <a:avLst/>
          </a:prstGeom>
        </p:spPr>
      </p:pic>
    </p:spTree>
    <p:extLst>
      <p:ext uri="{BB962C8B-B14F-4D97-AF65-F5344CB8AC3E}">
        <p14:creationId xmlns:p14="http://schemas.microsoft.com/office/powerpoint/2010/main" val="282370971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BE" dirty="0" smtClean="0">
                <a:solidFill>
                  <a:srgbClr val="558ED5"/>
                </a:solidFill>
              </a:rPr>
              <a:t>Entrée des résultats et représentation graphique</a:t>
            </a:r>
            <a:endParaRPr lang="fr-BE" dirty="0">
              <a:solidFill>
                <a:srgbClr val="558ED5"/>
              </a:solidFill>
            </a:endParaRPr>
          </a:p>
        </p:txBody>
      </p:sp>
      <p:pic>
        <p:nvPicPr>
          <p:cNvPr id="3" name="Image 2" descr="Sans titre9.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72425"/>
            <a:ext cx="9144000" cy="4985575"/>
          </a:xfrm>
          <a:prstGeom prst="rect">
            <a:avLst/>
          </a:prstGeom>
        </p:spPr>
      </p:pic>
    </p:spTree>
    <p:extLst>
      <p:ext uri="{BB962C8B-B14F-4D97-AF65-F5344CB8AC3E}">
        <p14:creationId xmlns:p14="http://schemas.microsoft.com/office/powerpoint/2010/main" val="35312034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6924"/>
            <a:ext cx="8229600" cy="1757362"/>
          </a:xfrm>
        </p:spPr>
        <p:txBody>
          <a:bodyPr>
            <a:normAutofit/>
          </a:bodyPr>
          <a:lstStyle/>
          <a:p>
            <a:r>
              <a:rPr lang="fr-BE" dirty="0" smtClean="0">
                <a:solidFill>
                  <a:srgbClr val="558ED5"/>
                </a:solidFill>
              </a:rPr>
              <a:t>Vérification avec l’expression fonctionnelle</a:t>
            </a:r>
            <a:endParaRPr lang="fr-BE" dirty="0">
              <a:solidFill>
                <a:srgbClr val="558ED5"/>
              </a:solidFill>
            </a:endParaRPr>
          </a:p>
        </p:txBody>
      </p:sp>
      <p:pic>
        <p:nvPicPr>
          <p:cNvPr id="3" name="Image 2" descr="Sans titre1.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0"/>
            <a:ext cx="9144000" cy="4953000"/>
          </a:xfrm>
          <a:prstGeom prst="rect">
            <a:avLst/>
          </a:prstGeom>
        </p:spPr>
      </p:pic>
    </p:spTree>
    <p:extLst>
      <p:ext uri="{BB962C8B-B14F-4D97-AF65-F5344CB8AC3E}">
        <p14:creationId xmlns:p14="http://schemas.microsoft.com/office/powerpoint/2010/main" val="18368017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558ED5"/>
                </a:solidFill>
              </a:rPr>
              <a:t>En résumé</a:t>
            </a:r>
            <a:endParaRPr lang="fr-FR" dirty="0">
              <a:solidFill>
                <a:srgbClr val="558ED5"/>
              </a:solidFill>
            </a:endParaRPr>
          </a:p>
        </p:txBody>
      </p:sp>
      <p:sp>
        <p:nvSpPr>
          <p:cNvPr id="3" name="Espace réservé du contenu 2"/>
          <p:cNvSpPr>
            <a:spLocks noGrp="1"/>
          </p:cNvSpPr>
          <p:nvPr>
            <p:ph idx="1"/>
          </p:nvPr>
        </p:nvSpPr>
        <p:spPr/>
        <p:txBody>
          <a:bodyPr>
            <a:normAutofit/>
          </a:bodyPr>
          <a:lstStyle/>
          <a:p>
            <a:r>
              <a:rPr lang="fr-FR" dirty="0" smtClean="0"/>
              <a:t>Des types de situations très différents mais dont la construction s’appuie, dans les deux cas, sur les acquis de la recherche didactique:</a:t>
            </a:r>
          </a:p>
          <a:p>
            <a:pPr lvl="1"/>
            <a:r>
              <a:rPr lang="fr-FR" dirty="0" smtClean="0"/>
              <a:t>Concernant l’enseignement et l’apprentissage des fonctions.</a:t>
            </a:r>
          </a:p>
          <a:p>
            <a:pPr lvl="1"/>
            <a:r>
              <a:rPr lang="fr-FR" dirty="0" smtClean="0"/>
              <a:t>Sur l’intégration des technologies numériques à l’enseignement.</a:t>
            </a:r>
          </a:p>
          <a:p>
            <a:r>
              <a:rPr lang="fr-FR" dirty="0" smtClean="0"/>
              <a:t>Ainsi que sur les acquis plus transversaux de la TSD et de la TAD.</a:t>
            </a:r>
          </a:p>
          <a:p>
            <a:pPr marL="0" indent="0">
              <a:buNone/>
            </a:pPr>
            <a:endParaRPr lang="fr-FR" dirty="0" smtClean="0"/>
          </a:p>
          <a:p>
            <a:endParaRPr lang="fr-FR" dirty="0"/>
          </a:p>
        </p:txBody>
      </p:sp>
    </p:spTree>
    <p:extLst>
      <p:ext uri="{BB962C8B-B14F-4D97-AF65-F5344CB8AC3E}">
        <p14:creationId xmlns:p14="http://schemas.microsoft.com/office/powerpoint/2010/main" val="214419273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La recherche didactique: de l’élève vers l’enseignant</a:t>
            </a:r>
            <a:endParaRPr lang="fr-FR" dirty="0">
              <a:solidFill>
                <a:srgbClr val="558ED5"/>
              </a:solidFill>
            </a:endParaRPr>
          </a:p>
        </p:txBody>
      </p:sp>
      <p:sp>
        <p:nvSpPr>
          <p:cNvPr id="3" name="Espace réservé du contenu 2"/>
          <p:cNvSpPr>
            <a:spLocks noGrp="1"/>
          </p:cNvSpPr>
          <p:nvPr>
            <p:ph idx="1"/>
          </p:nvPr>
        </p:nvSpPr>
        <p:spPr/>
        <p:txBody>
          <a:bodyPr>
            <a:normAutofit fontScale="92500" lnSpcReduction="10000"/>
          </a:bodyPr>
          <a:lstStyle/>
          <a:p>
            <a:r>
              <a:rPr lang="fr-FR" dirty="0" smtClean="0"/>
              <a:t>Une recherche longtemps centrée sur l’élève et qui a capitalisé les acquis sur tous les domaines d’apprentissage mathématique.</a:t>
            </a:r>
          </a:p>
          <a:p>
            <a:r>
              <a:rPr lang="fr-FR" dirty="0" smtClean="0"/>
              <a:t>Mais une recherche qui, au cours des deux dernières décennies, s’est déplacée vers l’enseignant, ses pratiques, sa formation, son développement professionnel, comme le montrent différentes études, revues et </a:t>
            </a:r>
            <a:r>
              <a:rPr lang="fr-FR" dirty="0" err="1" smtClean="0"/>
              <a:t>Handbooks</a:t>
            </a:r>
            <a:r>
              <a:rPr lang="fr-FR" dirty="0" smtClean="0"/>
              <a:t>, ce déplacement donnant lieu à des développements théoriques spécifiques.</a:t>
            </a:r>
            <a:endParaRPr lang="fr-FR" dirty="0"/>
          </a:p>
        </p:txBody>
      </p:sp>
    </p:spTree>
    <p:extLst>
      <p:ext uri="{BB962C8B-B14F-4D97-AF65-F5344CB8AC3E}">
        <p14:creationId xmlns:p14="http://schemas.microsoft.com/office/powerpoint/2010/main" val="64370269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La recherche didactique: instrument de vigilance</a:t>
            </a:r>
            <a:endParaRPr lang="fr-FR" dirty="0">
              <a:solidFill>
                <a:srgbClr val="558ED5"/>
              </a:solidFill>
            </a:endParaRPr>
          </a:p>
        </p:txBody>
      </p:sp>
      <p:sp>
        <p:nvSpPr>
          <p:cNvPr id="3" name="Espace réservé du contenu 2"/>
          <p:cNvSpPr>
            <a:spLocks noGrp="1"/>
          </p:cNvSpPr>
          <p:nvPr>
            <p:ph idx="1"/>
          </p:nvPr>
        </p:nvSpPr>
        <p:spPr/>
        <p:txBody>
          <a:bodyPr>
            <a:normAutofit fontScale="92500" lnSpcReduction="20000"/>
          </a:bodyPr>
          <a:lstStyle/>
          <a:p>
            <a:r>
              <a:rPr lang="fr-FR" dirty="0" smtClean="0"/>
              <a:t>Au-delà de la production de savoirs et de son rôle de moteur et soutien à l’action didactique, la recherche a aussi une fonction sociale de vigilance.</a:t>
            </a:r>
          </a:p>
          <a:p>
            <a:r>
              <a:rPr lang="fr-FR" dirty="0" smtClean="0"/>
              <a:t>Ces dernières années, cette vigilance a notamment concerné :</a:t>
            </a:r>
          </a:p>
          <a:p>
            <a:pPr lvl="1"/>
            <a:r>
              <a:rPr lang="fr-FR" dirty="0" smtClean="0"/>
              <a:t>Les tensions </a:t>
            </a:r>
            <a:r>
              <a:rPr lang="fr-FR" dirty="0" err="1" smtClean="0"/>
              <a:t>curriculaires</a:t>
            </a:r>
            <a:r>
              <a:rPr lang="fr-FR" dirty="0" smtClean="0"/>
              <a:t> entre contenus et compétences.</a:t>
            </a:r>
          </a:p>
          <a:p>
            <a:pPr lvl="1"/>
            <a:r>
              <a:rPr lang="fr-FR" dirty="0" smtClean="0"/>
              <a:t>Les évaluations standardisées à grande échelle.</a:t>
            </a:r>
          </a:p>
          <a:p>
            <a:pPr lvl="1"/>
            <a:r>
              <a:rPr lang="fr-FR" dirty="0" smtClean="0"/>
              <a:t>La promotion de méthodes pédagogiques comme c’est actuellement le cas pour les démarches d’investigation  (</a:t>
            </a:r>
            <a:r>
              <a:rPr lang="fr-FR" dirty="0" err="1" smtClean="0"/>
              <a:t>Inquiry</a:t>
            </a:r>
            <a:r>
              <a:rPr lang="fr-FR" dirty="0" smtClean="0"/>
              <a:t> </a:t>
            </a:r>
            <a:r>
              <a:rPr lang="fr-FR" dirty="0" err="1" smtClean="0"/>
              <a:t>Based</a:t>
            </a:r>
            <a:r>
              <a:rPr lang="fr-FR" dirty="0" smtClean="0"/>
              <a:t> </a:t>
            </a:r>
            <a:r>
              <a:rPr lang="fr-FR" dirty="0" err="1" smtClean="0"/>
              <a:t>Pedagogy</a:t>
            </a:r>
            <a:r>
              <a:rPr lang="fr-FR" dirty="0" smtClean="0"/>
              <a:t>).</a:t>
            </a:r>
          </a:p>
          <a:p>
            <a:endParaRPr lang="fr-FR" dirty="0" smtClean="0"/>
          </a:p>
        </p:txBody>
      </p:sp>
    </p:spTree>
    <p:extLst>
      <p:ext uri="{BB962C8B-B14F-4D97-AF65-F5344CB8AC3E}">
        <p14:creationId xmlns:p14="http://schemas.microsoft.com/office/powerpoint/2010/main" val="361265807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solidFill>
                  <a:srgbClr val="558ED5"/>
                </a:solidFill>
              </a:rPr>
              <a:t>Inquiry</a:t>
            </a:r>
            <a:r>
              <a:rPr lang="fr-FR" dirty="0" smtClean="0">
                <a:solidFill>
                  <a:srgbClr val="558ED5"/>
                </a:solidFill>
              </a:rPr>
              <a:t> </a:t>
            </a:r>
            <a:r>
              <a:rPr lang="fr-FR" dirty="0" err="1" smtClean="0">
                <a:solidFill>
                  <a:srgbClr val="558ED5"/>
                </a:solidFill>
              </a:rPr>
              <a:t>Based</a:t>
            </a:r>
            <a:r>
              <a:rPr lang="fr-FR" dirty="0" smtClean="0">
                <a:solidFill>
                  <a:srgbClr val="558ED5"/>
                </a:solidFill>
              </a:rPr>
              <a:t> </a:t>
            </a:r>
            <a:r>
              <a:rPr lang="fr-FR" dirty="0" err="1" smtClean="0">
                <a:solidFill>
                  <a:srgbClr val="558ED5"/>
                </a:solidFill>
              </a:rPr>
              <a:t>Pedagogy</a:t>
            </a:r>
            <a:r>
              <a:rPr lang="fr-FR" dirty="0" smtClean="0">
                <a:solidFill>
                  <a:srgbClr val="558ED5"/>
                </a:solidFill>
              </a:rPr>
              <a:t> </a:t>
            </a:r>
            <a:endParaRPr lang="fr-FR" dirty="0">
              <a:solidFill>
                <a:srgbClr val="558ED5"/>
              </a:solidFill>
            </a:endParaRPr>
          </a:p>
        </p:txBody>
      </p:sp>
      <p:sp>
        <p:nvSpPr>
          <p:cNvPr id="3" name="Espace réservé du contenu 2"/>
          <p:cNvSpPr>
            <a:spLocks noGrp="1"/>
          </p:cNvSpPr>
          <p:nvPr>
            <p:ph idx="1"/>
          </p:nvPr>
        </p:nvSpPr>
        <p:spPr>
          <a:xfrm>
            <a:off x="457200" y="1862916"/>
            <a:ext cx="8229600" cy="4525963"/>
          </a:xfrm>
        </p:spPr>
        <p:txBody>
          <a:bodyPr>
            <a:normAutofit lnSpcReduction="10000"/>
          </a:bodyPr>
          <a:lstStyle/>
          <a:p>
            <a:r>
              <a:rPr lang="fr-FR" dirty="0" smtClean="0"/>
              <a:t>Le rôle déclencheur en Europe du rapport Rocard (2007) commandité par la Commission Européenne.</a:t>
            </a:r>
          </a:p>
          <a:p>
            <a:r>
              <a:rPr lang="fr-FR" dirty="0" smtClean="0"/>
              <a:t>Le financement important de projets visant la dissémination à grande échelle en Europe de ce type de pédagogie, comme le montrent le portail </a:t>
            </a:r>
            <a:r>
              <a:rPr lang="fr-FR" i="1" dirty="0" err="1" smtClean="0"/>
              <a:t>scientix.eu</a:t>
            </a:r>
            <a:r>
              <a:rPr lang="fr-FR" dirty="0" smtClean="0"/>
              <a:t> et le réseau </a:t>
            </a:r>
            <a:r>
              <a:rPr lang="fr-FR" i="1" dirty="0" err="1" smtClean="0"/>
              <a:t>Proconet</a:t>
            </a:r>
            <a:r>
              <a:rPr lang="fr-FR" dirty="0" smtClean="0"/>
              <a:t>.</a:t>
            </a:r>
          </a:p>
          <a:p>
            <a:r>
              <a:rPr lang="fr-FR" dirty="0" smtClean="0"/>
              <a:t>L’inscription dans les curricula de nombreux pays européens.</a:t>
            </a:r>
          </a:p>
        </p:txBody>
      </p:sp>
    </p:spTree>
    <p:extLst>
      <p:ext uri="{BB962C8B-B14F-4D97-AF65-F5344CB8AC3E}">
        <p14:creationId xmlns:p14="http://schemas.microsoft.com/office/powerpoint/2010/main" val="300588417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solidFill>
                  <a:srgbClr val="558ED5"/>
                </a:solidFill>
              </a:rPr>
              <a:t>Le projet </a:t>
            </a:r>
            <a:r>
              <a:rPr lang="fr-FR" dirty="0" err="1" smtClean="0">
                <a:solidFill>
                  <a:srgbClr val="558ED5"/>
                </a:solidFill>
              </a:rPr>
              <a:t>Fibonacci</a:t>
            </a:r>
            <a:endParaRPr lang="fr-FR" dirty="0">
              <a:solidFill>
                <a:srgbClr val="558ED5"/>
              </a:solidFill>
            </a:endParaRPr>
          </a:p>
        </p:txBody>
      </p:sp>
      <p:pic>
        <p:nvPicPr>
          <p:cNvPr id="5" name="Image 4" descr="Sans titre9.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8775"/>
            <a:ext cx="9144000" cy="5229225"/>
          </a:xfrm>
          <a:prstGeom prst="rect">
            <a:avLst/>
          </a:prstGeom>
        </p:spPr>
      </p:pic>
    </p:spTree>
    <p:extLst>
      <p:ext uri="{BB962C8B-B14F-4D97-AF65-F5344CB8AC3E}">
        <p14:creationId xmlns:p14="http://schemas.microsoft.com/office/powerpoint/2010/main" val="179445686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558ED5"/>
                </a:solidFill>
              </a:rPr>
              <a:t>Le projet Primas</a:t>
            </a:r>
            <a:endParaRPr lang="fr-FR" dirty="0">
              <a:solidFill>
                <a:srgbClr val="558ED5"/>
              </a:solidFill>
            </a:endParaRPr>
          </a:p>
        </p:txBody>
      </p:sp>
      <p:pic>
        <p:nvPicPr>
          <p:cNvPr id="3" name="Image 2" descr="Sans titre1.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28775"/>
            <a:ext cx="9144000" cy="5229225"/>
          </a:xfrm>
          <a:prstGeom prst="rect">
            <a:avLst/>
          </a:prstGeom>
        </p:spPr>
      </p:pic>
    </p:spTree>
    <p:extLst>
      <p:ext uri="{BB962C8B-B14F-4D97-AF65-F5344CB8AC3E}">
        <p14:creationId xmlns:p14="http://schemas.microsoft.com/office/powerpoint/2010/main" val="118052045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Quelques leçons de </a:t>
            </a:r>
            <a:r>
              <a:rPr lang="fr-FR" dirty="0" err="1" smtClean="0">
                <a:solidFill>
                  <a:srgbClr val="558ED5"/>
                </a:solidFill>
              </a:rPr>
              <a:t>Fibonacci</a:t>
            </a:r>
            <a:r>
              <a:rPr lang="fr-FR" dirty="0" smtClean="0">
                <a:solidFill>
                  <a:srgbClr val="558ED5"/>
                </a:solidFill>
              </a:rPr>
              <a:t> et Primas</a:t>
            </a:r>
            <a:endParaRPr lang="fr-FR" dirty="0">
              <a:solidFill>
                <a:srgbClr val="558ED5"/>
              </a:solidFill>
            </a:endParaRPr>
          </a:p>
        </p:txBody>
      </p:sp>
      <p:sp>
        <p:nvSpPr>
          <p:cNvPr id="3" name="Espace réservé du contenu 2"/>
          <p:cNvSpPr>
            <a:spLocks noGrp="1"/>
          </p:cNvSpPr>
          <p:nvPr>
            <p:ph idx="1"/>
          </p:nvPr>
        </p:nvSpPr>
        <p:spPr>
          <a:xfrm>
            <a:off x="457200" y="1600200"/>
            <a:ext cx="8229600" cy="4989610"/>
          </a:xfrm>
        </p:spPr>
        <p:txBody>
          <a:bodyPr>
            <a:normAutofit fontScale="92500" lnSpcReduction="20000"/>
          </a:bodyPr>
          <a:lstStyle/>
          <a:p>
            <a:r>
              <a:rPr lang="fr-FR" dirty="0" smtClean="0"/>
              <a:t>Le constat que, lorsque les projets débutent, de nombreuses questions demeurent :</a:t>
            </a:r>
          </a:p>
          <a:p>
            <a:pPr lvl="1"/>
            <a:r>
              <a:rPr lang="fr-FR" dirty="0"/>
              <a:t>sur l’efficacité réelle de ces méthodes et les conditions de cette efficacité.</a:t>
            </a:r>
          </a:p>
          <a:p>
            <a:pPr lvl="1"/>
            <a:r>
              <a:rPr lang="fr-FR" dirty="0"/>
              <a:t>sur les stratégies à adopter pour </a:t>
            </a:r>
            <a:r>
              <a:rPr lang="fr-FR" dirty="0" smtClean="0"/>
              <a:t>la dissémination et la </a:t>
            </a:r>
            <a:r>
              <a:rPr lang="fr-FR" dirty="0"/>
              <a:t>formation des enseignants.</a:t>
            </a:r>
          </a:p>
          <a:p>
            <a:pPr lvl="1"/>
            <a:r>
              <a:rPr lang="fr-FR" dirty="0"/>
              <a:t>m</a:t>
            </a:r>
            <a:r>
              <a:rPr lang="fr-FR" dirty="0" smtClean="0"/>
              <a:t>ais aussi sur la nature de ce que l’on souhaite disséminer à grande échelle, s’agissant notamment des mathématiques où la terminologie est d’usage plus récent.</a:t>
            </a:r>
          </a:p>
          <a:p>
            <a:r>
              <a:rPr lang="fr-FR" dirty="0" smtClean="0"/>
              <a:t>Le constat de la diversité des approches et sensibilités suivant les cultures et expériences didactiques des partenaires. </a:t>
            </a:r>
            <a:endParaRPr lang="fr-FR" dirty="0"/>
          </a:p>
        </p:txBody>
      </p:sp>
    </p:spTree>
    <p:extLst>
      <p:ext uri="{BB962C8B-B14F-4D97-AF65-F5344CB8AC3E}">
        <p14:creationId xmlns:p14="http://schemas.microsoft.com/office/powerpoint/2010/main" val="96063491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0"/>
            <a:ext cx="7772400" cy="1143000"/>
          </a:xfrm>
        </p:spPr>
        <p:txBody>
          <a:bodyPr>
            <a:normAutofit fontScale="90000"/>
          </a:bodyPr>
          <a:lstStyle/>
          <a:p>
            <a:r>
              <a:rPr lang="fr-FR" dirty="0" smtClean="0">
                <a:solidFill>
                  <a:srgbClr val="558ED5"/>
                </a:solidFill>
              </a:rPr>
              <a:t>IBP et mathématiques : des appuis divers</a:t>
            </a:r>
            <a:endParaRPr lang="fr-FR" dirty="0">
              <a:solidFill>
                <a:srgbClr val="558ED5"/>
              </a:solidFill>
            </a:endParaRPr>
          </a:p>
        </p:txBody>
      </p:sp>
      <p:sp>
        <p:nvSpPr>
          <p:cNvPr id="4" name="Ellipse 3"/>
          <p:cNvSpPr/>
          <p:nvPr/>
        </p:nvSpPr>
        <p:spPr>
          <a:xfrm>
            <a:off x="2928926" y="1357298"/>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err="1" smtClean="0"/>
              <a:t>Problem</a:t>
            </a:r>
            <a:r>
              <a:rPr lang="fr-FR" sz="2800" dirty="0" smtClean="0"/>
              <a:t> </a:t>
            </a:r>
            <a:r>
              <a:rPr lang="fr-FR" sz="2800" dirty="0" err="1" smtClean="0"/>
              <a:t>Solving</a:t>
            </a:r>
            <a:endParaRPr lang="fr-FR" sz="2800" dirty="0"/>
          </a:p>
        </p:txBody>
      </p:sp>
      <p:sp>
        <p:nvSpPr>
          <p:cNvPr id="5" name="Ellipse 4"/>
          <p:cNvSpPr/>
          <p:nvPr/>
        </p:nvSpPr>
        <p:spPr>
          <a:xfrm>
            <a:off x="5357786" y="2285992"/>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err="1" smtClean="0"/>
              <a:t>Realistic</a:t>
            </a:r>
            <a:r>
              <a:rPr lang="fr-FR" sz="2800" dirty="0" smtClean="0"/>
              <a:t>  </a:t>
            </a:r>
            <a:r>
              <a:rPr lang="fr-FR" sz="2800" dirty="0" err="1" smtClean="0"/>
              <a:t>Mathematics</a:t>
            </a:r>
            <a:r>
              <a:rPr lang="fr-FR" sz="2800" dirty="0" smtClean="0"/>
              <a:t> Education</a:t>
            </a:r>
            <a:endParaRPr lang="fr-FR" sz="2800" dirty="0"/>
          </a:p>
        </p:txBody>
      </p:sp>
      <p:sp>
        <p:nvSpPr>
          <p:cNvPr id="6" name="Ellipse 5"/>
          <p:cNvSpPr/>
          <p:nvPr/>
        </p:nvSpPr>
        <p:spPr>
          <a:xfrm>
            <a:off x="285720" y="2214554"/>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Théorie des situations</a:t>
            </a:r>
            <a:endParaRPr lang="fr-FR" sz="2800" dirty="0"/>
          </a:p>
        </p:txBody>
      </p:sp>
      <p:sp>
        <p:nvSpPr>
          <p:cNvPr id="7" name="Ellipse 6"/>
          <p:cNvSpPr/>
          <p:nvPr/>
        </p:nvSpPr>
        <p:spPr>
          <a:xfrm>
            <a:off x="214282" y="3500438"/>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TAD: Parcours d’étude et de recherche</a:t>
            </a:r>
            <a:endParaRPr lang="fr-FR" sz="2800" dirty="0"/>
          </a:p>
        </p:txBody>
      </p:sp>
      <p:sp>
        <p:nvSpPr>
          <p:cNvPr id="8" name="Ellipse 7"/>
          <p:cNvSpPr/>
          <p:nvPr/>
        </p:nvSpPr>
        <p:spPr>
          <a:xfrm>
            <a:off x="5357786" y="3500438"/>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Modélisation</a:t>
            </a:r>
            <a:endParaRPr lang="fr-FR" sz="2800" dirty="0"/>
          </a:p>
        </p:txBody>
      </p:sp>
      <p:sp>
        <p:nvSpPr>
          <p:cNvPr id="9" name="ZoneTexte 8"/>
          <p:cNvSpPr txBox="1"/>
          <p:nvPr/>
        </p:nvSpPr>
        <p:spPr>
          <a:xfrm>
            <a:off x="4000496" y="3429000"/>
            <a:ext cx="1428760" cy="523220"/>
          </a:xfrm>
          <a:prstGeom prst="rect">
            <a:avLst/>
          </a:prstGeom>
          <a:noFill/>
          <a:ln w="38100">
            <a:solidFill>
              <a:schemeClr val="accent1"/>
            </a:solidFill>
          </a:ln>
        </p:spPr>
        <p:txBody>
          <a:bodyPr wrap="square" rtlCol="0">
            <a:spAutoFit/>
          </a:bodyPr>
          <a:lstStyle/>
          <a:p>
            <a:pPr algn="ctr"/>
            <a:r>
              <a:rPr lang="fr-FR" sz="2800" dirty="0" smtClean="0"/>
              <a:t>IBP</a:t>
            </a:r>
            <a:endParaRPr lang="fr-FR" sz="2800" dirty="0"/>
          </a:p>
        </p:txBody>
      </p:sp>
      <p:sp>
        <p:nvSpPr>
          <p:cNvPr id="10" name="Ellipse 9"/>
          <p:cNvSpPr/>
          <p:nvPr/>
        </p:nvSpPr>
        <p:spPr>
          <a:xfrm>
            <a:off x="357158" y="4857760"/>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Approches dialogiques</a:t>
            </a:r>
            <a:endParaRPr lang="fr-FR" sz="2800" dirty="0"/>
          </a:p>
        </p:txBody>
      </p:sp>
      <p:sp>
        <p:nvSpPr>
          <p:cNvPr id="11" name="Ellipse 10"/>
          <p:cNvSpPr/>
          <p:nvPr/>
        </p:nvSpPr>
        <p:spPr>
          <a:xfrm>
            <a:off x="3071802" y="5572116"/>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smtClean="0"/>
              <a:t>Approches critiques</a:t>
            </a:r>
            <a:endParaRPr lang="fr-FR" sz="2800" dirty="0"/>
          </a:p>
        </p:txBody>
      </p:sp>
      <p:sp>
        <p:nvSpPr>
          <p:cNvPr id="13" name="Ellipse 12"/>
          <p:cNvSpPr/>
          <p:nvPr/>
        </p:nvSpPr>
        <p:spPr>
          <a:xfrm>
            <a:off x="5357786" y="4714884"/>
            <a:ext cx="3786214" cy="12858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err="1" smtClean="0"/>
              <a:t>Communities</a:t>
            </a:r>
            <a:r>
              <a:rPr lang="fr-FR" sz="2800" dirty="0" smtClean="0"/>
              <a:t> of </a:t>
            </a:r>
            <a:r>
              <a:rPr lang="fr-FR" sz="2800" dirty="0" err="1" smtClean="0"/>
              <a:t>inquiry</a:t>
            </a:r>
            <a:endParaRPr lang="fr-FR" sz="2800" dirty="0"/>
          </a:p>
        </p:txBody>
      </p:sp>
    </p:spTree>
    <p:extLst>
      <p:ext uri="{BB962C8B-B14F-4D97-AF65-F5344CB8AC3E}">
        <p14:creationId xmlns:p14="http://schemas.microsoft.com/office/powerpoint/2010/main" val="252344444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tx2">
                    <a:lumMod val="60000"/>
                    <a:lumOff val="40000"/>
                  </a:schemeClr>
                </a:solidFill>
              </a:rPr>
              <a:t>Les mathématiques, pilier de la culture scolaire</a:t>
            </a:r>
            <a:endParaRPr lang="fr-FR" dirty="0">
              <a:solidFill>
                <a:schemeClr val="tx2">
                  <a:lumMod val="60000"/>
                  <a:lumOff val="40000"/>
                </a:schemeClr>
              </a:solidFill>
            </a:endParaRPr>
          </a:p>
        </p:txBody>
      </p:sp>
      <p:pic>
        <p:nvPicPr>
          <p:cNvPr id="3" name="Image 2" descr="Sans titre5.tiff"/>
          <p:cNvPicPr>
            <a:picLocks noChangeAspect="1"/>
          </p:cNvPicPr>
          <p:nvPr/>
        </p:nvPicPr>
        <p:blipFill rotWithShape="1">
          <a:blip r:embed="rId3">
            <a:extLst>
              <a:ext uri="{28A0092B-C50C-407E-A947-70E740481C1C}">
                <a14:useLocalDpi xmlns:a14="http://schemas.microsoft.com/office/drawing/2010/main" val="0"/>
              </a:ext>
            </a:extLst>
          </a:blip>
          <a:srcRect l="40173" t="8596" r="23373" b="9900"/>
          <a:stretch/>
        </p:blipFill>
        <p:spPr>
          <a:xfrm>
            <a:off x="340135" y="1825886"/>
            <a:ext cx="3333338" cy="4740213"/>
          </a:xfrm>
          <a:prstGeom prst="rect">
            <a:avLst/>
          </a:prstGeom>
        </p:spPr>
      </p:pic>
      <p:sp>
        <p:nvSpPr>
          <p:cNvPr id="4" name="ZoneTexte 3"/>
          <p:cNvSpPr txBox="1"/>
          <p:nvPr/>
        </p:nvSpPr>
        <p:spPr>
          <a:xfrm>
            <a:off x="3900231" y="1824729"/>
            <a:ext cx="4786569" cy="430887"/>
          </a:xfrm>
          <a:prstGeom prst="rect">
            <a:avLst/>
          </a:prstGeom>
          <a:noFill/>
        </p:spPr>
        <p:txBody>
          <a:bodyPr wrap="square" rtlCol="0">
            <a:spAutoFit/>
          </a:bodyPr>
          <a:lstStyle/>
          <a:p>
            <a:endParaRPr lang="fr-FR" sz="2200" dirty="0"/>
          </a:p>
        </p:txBody>
      </p:sp>
      <p:sp>
        <p:nvSpPr>
          <p:cNvPr id="5" name="Rectangle 4"/>
          <p:cNvSpPr/>
          <p:nvPr/>
        </p:nvSpPr>
        <p:spPr>
          <a:xfrm>
            <a:off x="3900230" y="1825886"/>
            <a:ext cx="5243769" cy="4801315"/>
          </a:xfrm>
          <a:prstGeom prst="rect">
            <a:avLst/>
          </a:prstGeom>
        </p:spPr>
        <p:txBody>
          <a:bodyPr wrap="square">
            <a:spAutoFit/>
          </a:bodyPr>
          <a:lstStyle/>
          <a:p>
            <a:r>
              <a:rPr lang="fr-BE" dirty="0"/>
              <a:t>Une éducation mathématique de qualité doit permettre de se forger une image positive et appropriée  des mathématiques. (…) Elle doit permettre aux élèves de comprendre à quels besoins répondent les mathématiques qui leur sont enseignées, et aussi que </a:t>
            </a:r>
            <a:r>
              <a:rPr lang="fr-BE" dirty="0" smtClean="0"/>
              <a:t>ces mathématiques </a:t>
            </a:r>
            <a:r>
              <a:rPr lang="fr-BE" dirty="0"/>
              <a:t>s’inscrivent dans une longue histoire qui se conjugue avec celle de l’humanité. (…) </a:t>
            </a:r>
          </a:p>
          <a:p>
            <a:r>
              <a:rPr lang="fr-BE" dirty="0"/>
              <a:t>Elle doit aussi permettre aux élèves de voir les mathématiques comme une science qui peut et doit contribuer à la résolution des problèmes majeurs auxquels le monde doit aujourd’hui faire face </a:t>
            </a:r>
            <a:r>
              <a:rPr lang="fr-BE" dirty="0" smtClean="0"/>
              <a:t> (….) Elle </a:t>
            </a:r>
            <a:r>
              <a:rPr lang="fr-BE" dirty="0"/>
              <a:t>doit donc en particulier permettre aux élèves de comprendre la puissance des mathématiques comme outil de modélisation pour comprendre et agir sur le monde.</a:t>
            </a:r>
            <a:endParaRPr lang="en-GB" dirty="0"/>
          </a:p>
          <a:p>
            <a:endParaRPr lang="fr-FR" dirty="0"/>
          </a:p>
        </p:txBody>
      </p:sp>
    </p:spTree>
    <p:extLst>
      <p:ext uri="{BB962C8B-B14F-4D97-AF65-F5344CB8AC3E}">
        <p14:creationId xmlns:p14="http://schemas.microsoft.com/office/powerpoint/2010/main" val="68912128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558ED5"/>
                </a:solidFill>
              </a:rPr>
              <a:t> </a:t>
            </a:r>
            <a:endParaRPr lang="fr-FR" dirty="0">
              <a:solidFill>
                <a:srgbClr val="558ED5"/>
              </a:solidFill>
            </a:endParaRPr>
          </a:p>
        </p:txBody>
      </p:sp>
      <p:sp>
        <p:nvSpPr>
          <p:cNvPr id="3" name="Espace réservé du contenu 2"/>
          <p:cNvSpPr>
            <a:spLocks noGrp="1"/>
          </p:cNvSpPr>
          <p:nvPr>
            <p:ph idx="1"/>
          </p:nvPr>
        </p:nvSpPr>
        <p:spPr>
          <a:xfrm>
            <a:off x="457200" y="1600200"/>
            <a:ext cx="8229600" cy="5077182"/>
          </a:xfrm>
        </p:spPr>
        <p:txBody>
          <a:bodyPr>
            <a:normAutofit fontScale="92500" lnSpcReduction="20000"/>
          </a:bodyPr>
          <a:lstStyle/>
          <a:p>
            <a:r>
              <a:rPr lang="fr-FR" dirty="0" smtClean="0"/>
              <a:t>Un domaine de recherche où se sont accumulés les recherches et où leurs résultats ont permis de nombreuses réussites locales, dans une grande diversité de contextes. </a:t>
            </a:r>
          </a:p>
          <a:p>
            <a:r>
              <a:rPr lang="fr-FR" dirty="0" smtClean="0"/>
              <a:t>Mais la distance qui sépare d’une part la compréhension et la capacité à obtenir des réussites locales, et d’autre part la  capacité à changer à grande échelle la situation de l’enseignement des mathématiques.</a:t>
            </a:r>
          </a:p>
          <a:p>
            <a:r>
              <a:rPr lang="fr-FR" dirty="0" smtClean="0"/>
              <a:t>Un défi majeur à relever par la recherche didactique mais un défi qu’elle ne saurait relever seule.</a:t>
            </a:r>
            <a:endParaRPr lang="fr-FR" dirty="0"/>
          </a:p>
        </p:txBody>
      </p:sp>
    </p:spTree>
    <p:extLst>
      <p:ext uri="{BB962C8B-B14F-4D97-AF65-F5344CB8AC3E}">
        <p14:creationId xmlns:p14="http://schemas.microsoft.com/office/powerpoint/2010/main" val="17278739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a:bodyPr>
          <a:lstStyle/>
          <a:p>
            <a:pPr marL="0" indent="0" algn="ctr">
              <a:buNone/>
            </a:pPr>
            <a:endParaRPr lang="fr-FR" sz="4400" dirty="0" smtClean="0">
              <a:solidFill>
                <a:schemeClr val="tx2">
                  <a:lumMod val="60000"/>
                  <a:lumOff val="40000"/>
                </a:schemeClr>
              </a:solidFill>
            </a:endParaRPr>
          </a:p>
          <a:p>
            <a:pPr marL="0" indent="0" algn="ctr">
              <a:buNone/>
            </a:pPr>
            <a:r>
              <a:rPr lang="fr-FR" sz="4400" dirty="0" smtClean="0">
                <a:solidFill>
                  <a:schemeClr val="tx2">
                    <a:lumMod val="60000"/>
                    <a:lumOff val="40000"/>
                  </a:schemeClr>
                </a:solidFill>
              </a:rPr>
              <a:t>Je vous remercie de votre attention</a:t>
            </a:r>
            <a:endParaRPr lang="fr-FR" sz="4400" dirty="0">
              <a:solidFill>
                <a:schemeClr val="tx2">
                  <a:lumMod val="60000"/>
                  <a:lumOff val="40000"/>
                </a:schemeClr>
              </a:solidFill>
            </a:endParaRPr>
          </a:p>
        </p:txBody>
      </p:sp>
    </p:spTree>
    <p:extLst>
      <p:ext uri="{BB962C8B-B14F-4D97-AF65-F5344CB8AC3E}">
        <p14:creationId xmlns:p14="http://schemas.microsoft.com/office/powerpoint/2010/main" val="74581269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tx2">
                    <a:lumMod val="60000"/>
                    <a:lumOff val="40000"/>
                  </a:schemeClr>
                </a:solidFill>
              </a:rPr>
              <a:t>Les mathématiques, pilier de la culture scolaire</a:t>
            </a:r>
            <a:endParaRPr lang="fr-FR" dirty="0">
              <a:solidFill>
                <a:schemeClr val="tx2">
                  <a:lumMod val="60000"/>
                  <a:lumOff val="40000"/>
                </a:schemeClr>
              </a:solidFill>
            </a:endParaRPr>
          </a:p>
        </p:txBody>
      </p:sp>
      <p:pic>
        <p:nvPicPr>
          <p:cNvPr id="3" name="Image 2" descr="Sans titre5.tiff"/>
          <p:cNvPicPr>
            <a:picLocks noChangeAspect="1"/>
          </p:cNvPicPr>
          <p:nvPr/>
        </p:nvPicPr>
        <p:blipFill rotWithShape="1">
          <a:blip r:embed="rId3">
            <a:extLst>
              <a:ext uri="{28A0092B-C50C-407E-A947-70E740481C1C}">
                <a14:useLocalDpi xmlns:a14="http://schemas.microsoft.com/office/drawing/2010/main" val="0"/>
              </a:ext>
            </a:extLst>
          </a:blip>
          <a:srcRect l="40173" t="8596" r="23373" b="9900"/>
          <a:stretch/>
        </p:blipFill>
        <p:spPr>
          <a:xfrm>
            <a:off x="340135" y="1825886"/>
            <a:ext cx="3333338" cy="4740213"/>
          </a:xfrm>
          <a:prstGeom prst="rect">
            <a:avLst/>
          </a:prstGeom>
        </p:spPr>
      </p:pic>
      <p:sp>
        <p:nvSpPr>
          <p:cNvPr id="4" name="ZoneTexte 3"/>
          <p:cNvSpPr txBox="1"/>
          <p:nvPr/>
        </p:nvSpPr>
        <p:spPr>
          <a:xfrm>
            <a:off x="3900231" y="1824729"/>
            <a:ext cx="4786569" cy="4832092"/>
          </a:xfrm>
          <a:prstGeom prst="rect">
            <a:avLst/>
          </a:prstGeom>
          <a:noFill/>
        </p:spPr>
        <p:txBody>
          <a:bodyPr wrap="square" rtlCol="0">
            <a:spAutoFit/>
          </a:bodyPr>
          <a:lstStyle/>
          <a:p>
            <a:r>
              <a:rPr lang="fr-BE" sz="2200" dirty="0"/>
              <a:t>Il ne suffit plus aujourd’hui de maîtriser les savoirs basiques concernant les nombres et les grandeurs qui ont longtemps constitué la condition mathématique de l’intégration sociale. La culture numérique dans laquelle baignent de plus en plus les sociétés actuelles, les responsabilités nouvelles que doivent assumer les individus, en tant que citoyens ou à titre personnel, l’incertitude grandissante qui marque le monde dans lequel nous vivons, nécessitent une révision de l’idée de littéracie mathématique. </a:t>
            </a:r>
            <a:endParaRPr lang="fr-FR" sz="2200" dirty="0"/>
          </a:p>
        </p:txBody>
      </p:sp>
    </p:spTree>
    <p:extLst>
      <p:ext uri="{BB962C8B-B14F-4D97-AF65-F5344CB8AC3E}">
        <p14:creationId xmlns:p14="http://schemas.microsoft.com/office/powerpoint/2010/main" val="173978516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chemeClr val="tx2">
                    <a:lumMod val="60000"/>
                    <a:lumOff val="40000"/>
                  </a:schemeClr>
                </a:solidFill>
              </a:rPr>
              <a:t>Les mathématiques, pilier de la culture scolaire</a:t>
            </a:r>
            <a:endParaRPr lang="fr-FR" dirty="0">
              <a:solidFill>
                <a:schemeClr val="tx2">
                  <a:lumMod val="60000"/>
                  <a:lumOff val="40000"/>
                </a:schemeClr>
              </a:solidFill>
            </a:endParaRPr>
          </a:p>
        </p:txBody>
      </p:sp>
      <p:pic>
        <p:nvPicPr>
          <p:cNvPr id="3" name="Image 2" descr="Sans titre5.tiff"/>
          <p:cNvPicPr>
            <a:picLocks noChangeAspect="1"/>
          </p:cNvPicPr>
          <p:nvPr/>
        </p:nvPicPr>
        <p:blipFill rotWithShape="1">
          <a:blip r:embed="rId3">
            <a:extLst>
              <a:ext uri="{28A0092B-C50C-407E-A947-70E740481C1C}">
                <a14:useLocalDpi xmlns:a14="http://schemas.microsoft.com/office/drawing/2010/main" val="0"/>
              </a:ext>
            </a:extLst>
          </a:blip>
          <a:srcRect l="40173" t="8596" r="23373" b="9900"/>
          <a:stretch/>
        </p:blipFill>
        <p:spPr>
          <a:xfrm>
            <a:off x="340135" y="1825886"/>
            <a:ext cx="3333338" cy="4740213"/>
          </a:xfrm>
          <a:prstGeom prst="rect">
            <a:avLst/>
          </a:prstGeom>
        </p:spPr>
      </p:pic>
      <p:sp>
        <p:nvSpPr>
          <p:cNvPr id="5" name="Rectangle 4"/>
          <p:cNvSpPr/>
          <p:nvPr/>
        </p:nvSpPr>
        <p:spPr>
          <a:xfrm>
            <a:off x="3900231" y="1825886"/>
            <a:ext cx="4572000" cy="4832092"/>
          </a:xfrm>
          <a:prstGeom prst="rect">
            <a:avLst/>
          </a:prstGeom>
        </p:spPr>
        <p:txBody>
          <a:bodyPr>
            <a:spAutoFit/>
          </a:bodyPr>
          <a:lstStyle/>
          <a:p>
            <a:r>
              <a:rPr lang="fr-BE" sz="2200" dirty="0"/>
              <a:t>Comme c’était le cas hier, l’enfant doit apprendre à acquérir le sens des nombres et des formules, apprendre à estimer, mesurer, jouer avec les ordres de grandeur. Cependant, d’une part ces bases ne suffisent plus à répondre aux besoins actuels qui se sont fortement accrus, d’autre part on ne peut penser leur apprentissage même, sans prendre en compte les conditions sociales actuelles d’usage de ces connaissances, ni les moyens nouveaux que les technologies offrent pour cet apprentissage. </a:t>
            </a:r>
            <a:endParaRPr lang="fr-FR" sz="2200" dirty="0"/>
          </a:p>
        </p:txBody>
      </p:sp>
    </p:spTree>
    <p:extLst>
      <p:ext uri="{BB962C8B-B14F-4D97-AF65-F5344CB8AC3E}">
        <p14:creationId xmlns:p14="http://schemas.microsoft.com/office/powerpoint/2010/main" val="129159132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solidFill>
                  <a:srgbClr val="558ED5"/>
                </a:solidFill>
              </a:rPr>
              <a:t>Le contraste entre les ambitions et la réalité</a:t>
            </a:r>
            <a:endParaRPr lang="fr-FR" dirty="0">
              <a:solidFill>
                <a:srgbClr val="558ED5"/>
              </a:solidFill>
            </a:endParaRPr>
          </a:p>
        </p:txBody>
      </p:sp>
      <p:sp>
        <p:nvSpPr>
          <p:cNvPr id="3" name="Espace réservé du contenu 2"/>
          <p:cNvSpPr>
            <a:spLocks noGrp="1"/>
          </p:cNvSpPr>
          <p:nvPr>
            <p:ph idx="1"/>
          </p:nvPr>
        </p:nvSpPr>
        <p:spPr/>
        <p:txBody>
          <a:bodyPr/>
          <a:lstStyle/>
          <a:p>
            <a:r>
              <a:rPr lang="fr-FR" dirty="0" smtClean="0"/>
              <a:t>Des sociétés qui se sont habituées à l’ignorance mathématique.</a:t>
            </a:r>
          </a:p>
          <a:p>
            <a:r>
              <a:rPr lang="fr-FR" dirty="0" smtClean="0"/>
              <a:t>Des systèmes éducatifs qui se sont habitués au décrochage mathématique de nombreux élèves.</a:t>
            </a:r>
          </a:p>
          <a:p>
            <a:r>
              <a:rPr lang="fr-FR" dirty="0" smtClean="0"/>
              <a:t>Des systèmes éducatifs qui se sont habitués au manque d’intérêt même de ceux qui réussissent dans cette discipline.</a:t>
            </a:r>
            <a:endParaRPr lang="fr-FR" dirty="0"/>
          </a:p>
        </p:txBody>
      </p:sp>
    </p:spTree>
    <p:extLst>
      <p:ext uri="{BB962C8B-B14F-4D97-AF65-F5344CB8AC3E}">
        <p14:creationId xmlns:p14="http://schemas.microsoft.com/office/powerpoint/2010/main" val="1568324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r>
              <a:rPr lang="fr-FR" dirty="0" smtClean="0">
                <a:solidFill>
                  <a:schemeClr val="tx2">
                    <a:lumMod val="60000"/>
                    <a:lumOff val="40000"/>
                  </a:schemeClr>
                </a:solidFill>
              </a:rPr>
              <a:t>Un film qui veut faire comprendre les maths et les mathématiciens !!</a:t>
            </a:r>
            <a:endParaRPr lang="fr-FR" dirty="0">
              <a:solidFill>
                <a:schemeClr val="tx2">
                  <a:lumMod val="60000"/>
                  <a:lumOff val="40000"/>
                </a:schemeClr>
              </a:solidFill>
            </a:endParaRPr>
          </a:p>
        </p:txBody>
      </p:sp>
      <p:pic>
        <p:nvPicPr>
          <p:cNvPr id="5" name="Image 4" descr="Sans titre6.tiff"/>
          <p:cNvPicPr>
            <a:picLocks noChangeAspect="1"/>
          </p:cNvPicPr>
          <p:nvPr/>
        </p:nvPicPr>
        <p:blipFill rotWithShape="1">
          <a:blip r:embed="rId3">
            <a:extLst>
              <a:ext uri="{28A0092B-C50C-407E-A947-70E740481C1C}">
                <a14:useLocalDpi xmlns:a14="http://schemas.microsoft.com/office/drawing/2010/main" val="0"/>
              </a:ext>
            </a:extLst>
          </a:blip>
          <a:srcRect l="11160" t="26528" r="74705" b="42244"/>
          <a:stretch/>
        </p:blipFill>
        <p:spPr>
          <a:xfrm>
            <a:off x="2630386" y="1417638"/>
            <a:ext cx="3650798" cy="5463134"/>
          </a:xfrm>
          <a:prstGeom prst="rect">
            <a:avLst/>
          </a:prstGeom>
        </p:spPr>
      </p:pic>
    </p:spTree>
    <p:extLst>
      <p:ext uri="{BB962C8B-B14F-4D97-AF65-F5344CB8AC3E}">
        <p14:creationId xmlns:p14="http://schemas.microsoft.com/office/powerpoint/2010/main" val="10761237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solidFill>
                  <a:srgbClr val="558ED5"/>
                </a:solidFill>
              </a:rPr>
              <a:t>Pourtant une discipline…</a:t>
            </a:r>
            <a:endParaRPr lang="fr-FR" dirty="0">
              <a:solidFill>
                <a:srgbClr val="558ED5"/>
              </a:solidFill>
            </a:endParaRPr>
          </a:p>
        </p:txBody>
      </p:sp>
      <p:sp>
        <p:nvSpPr>
          <p:cNvPr id="4" name="Espace réservé du contenu 3"/>
          <p:cNvSpPr>
            <a:spLocks noGrp="1"/>
          </p:cNvSpPr>
          <p:nvPr>
            <p:ph idx="1"/>
          </p:nvPr>
        </p:nvSpPr>
        <p:spPr/>
        <p:txBody>
          <a:bodyPr/>
          <a:lstStyle/>
          <a:p>
            <a:r>
              <a:rPr lang="fr-FR" dirty="0" smtClean="0"/>
              <a:t>Une discipline où développement scientifique et enseignement ont souvent été étroitement imbriqués.</a:t>
            </a:r>
          </a:p>
          <a:p>
            <a:r>
              <a:rPr lang="fr-FR" dirty="0" smtClean="0"/>
              <a:t>Une discipline où la réflexion sur l’enseignement s’est très tôt développée et institutionnalisée, avec la création de la Commission Internationale de l’Enseignement des Mathématiques (ICMI) dès 1908.</a:t>
            </a:r>
            <a:endParaRPr lang="fr-FR" dirty="0"/>
          </a:p>
        </p:txBody>
      </p:sp>
    </p:spTree>
    <p:extLst>
      <p:ext uri="{BB962C8B-B14F-4D97-AF65-F5344CB8AC3E}">
        <p14:creationId xmlns:p14="http://schemas.microsoft.com/office/powerpoint/2010/main" val="238168974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1215</TotalTime>
  <Words>5913</Words>
  <Application>Microsoft Macintosh PowerPoint</Application>
  <PresentationFormat>Présentation à l'écran (4:3)</PresentationFormat>
  <Paragraphs>226</Paragraphs>
  <Slides>41</Slides>
  <Notes>35</Notes>
  <HiddenSlides>0</HiddenSlides>
  <MMClips>0</MMClips>
  <ScaleCrop>false</ScaleCrop>
  <HeadingPairs>
    <vt:vector size="4" baseType="variant">
      <vt:variant>
        <vt:lpstr>Thème</vt:lpstr>
      </vt:variant>
      <vt:variant>
        <vt:i4>1</vt:i4>
      </vt:variant>
      <vt:variant>
        <vt:lpstr>Titres des diapositives</vt:lpstr>
      </vt:variant>
      <vt:variant>
        <vt:i4>41</vt:i4>
      </vt:variant>
    </vt:vector>
  </HeadingPairs>
  <TitlesOfParts>
    <vt:vector size="42" baseType="lpstr">
      <vt:lpstr>Thème Office</vt:lpstr>
      <vt:lpstr>Approches didactiques de l’enseignement des mathématiques</vt:lpstr>
      <vt:lpstr>Les mathématiques, science diverse, vivante et ouverte sur le monde </vt:lpstr>
      <vt:lpstr>Les mathématiques, science diverse, vivante et ouverte sur le monde </vt:lpstr>
      <vt:lpstr>Les mathématiques, pilier de la culture scolaire</vt:lpstr>
      <vt:lpstr>Les mathématiques, pilier de la culture scolaire</vt:lpstr>
      <vt:lpstr>Les mathématiques, pilier de la culture scolaire</vt:lpstr>
      <vt:lpstr>Le contraste entre les ambitions et la réalité</vt:lpstr>
      <vt:lpstr>Un film qui veut faire comprendre les maths et les mathématiciens !!</vt:lpstr>
      <vt:lpstr>Pourtant une discipline…</vt:lpstr>
      <vt:lpstr>Mais aussi une discipline où il faut faire face</vt:lpstr>
      <vt:lpstr> Quelques repères historiques</vt:lpstr>
      <vt:lpstr>La didactique des mathématiques: le contexte français</vt:lpstr>
      <vt:lpstr>La didactique des mathématiques: le contexte français</vt:lpstr>
      <vt:lpstr>La didactique des mathématiques: le contexte français</vt:lpstr>
      <vt:lpstr>Une illustration sur le thème des fonctions</vt:lpstr>
      <vt:lpstr>La vision de Felix Klein</vt:lpstr>
      <vt:lpstr>Une illustration sur le thème des fonctions</vt:lpstr>
      <vt:lpstr>Le projet EdUmatics</vt:lpstr>
      <vt:lpstr>EDuMatics: www.edumatics.eu</vt:lpstr>
      <vt:lpstr>Cinq modules coordonnés</vt:lpstr>
      <vt:lpstr>La famille des enseignes</vt:lpstr>
      <vt:lpstr>Ce que permet la technologie</vt:lpstr>
      <vt:lpstr>Ce que permet la technologie</vt:lpstr>
      <vt:lpstr>La famille des poursuites</vt:lpstr>
      <vt:lpstr>Exemple de vidéo (1)</vt:lpstr>
      <vt:lpstr>Exemple de vidéo (2)</vt:lpstr>
      <vt:lpstr>Exemple de vidéo (3)</vt:lpstr>
      <vt:lpstr>Exemple de vidéo (4)</vt:lpstr>
      <vt:lpstr>Poursuite simple : une simulation </vt:lpstr>
      <vt:lpstr>Entrée des résultats et représentation graphique</vt:lpstr>
      <vt:lpstr>Vérification avec l’expression fonctionnelle</vt:lpstr>
      <vt:lpstr>En résumé</vt:lpstr>
      <vt:lpstr>La recherche didactique: de l’élève vers l’enseignant</vt:lpstr>
      <vt:lpstr>La recherche didactique: instrument de vigilance</vt:lpstr>
      <vt:lpstr>Inquiry Based Pedagogy </vt:lpstr>
      <vt:lpstr>Le projet Fibonacci</vt:lpstr>
      <vt:lpstr>Le projet Primas</vt:lpstr>
      <vt:lpstr>Quelques leçons de Fibonacci et Primas</vt:lpstr>
      <vt:lpstr>IBP et mathématiques : des appuis divers</vt:lpstr>
      <vt:lpstr> </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Approches didactiques de l’enseignement des mathématiques</dc:title>
  <dc:creator>Michèle Artigue</dc:creator>
  <cp:lastModifiedBy>Michèle Artigue</cp:lastModifiedBy>
  <cp:revision>45</cp:revision>
  <dcterms:created xsi:type="dcterms:W3CDTF">2013-11-11T16:07:50Z</dcterms:created>
  <dcterms:modified xsi:type="dcterms:W3CDTF">2013-11-24T20:33:51Z</dcterms:modified>
</cp:coreProperties>
</file>