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04" r:id="rId3"/>
    <p:sldMasterId id="2147483816" r:id="rId4"/>
    <p:sldMasterId id="2147483852" r:id="rId5"/>
    <p:sldMasterId id="2147483864" r:id="rId6"/>
  </p:sldMasterIdLst>
  <p:notesMasterIdLst>
    <p:notesMasterId r:id="rId32"/>
  </p:notesMasterIdLst>
  <p:handoutMasterIdLst>
    <p:handoutMasterId r:id="rId33"/>
  </p:handoutMasterIdLst>
  <p:sldIdLst>
    <p:sldId id="257" r:id="rId7"/>
    <p:sldId id="258" r:id="rId8"/>
    <p:sldId id="259" r:id="rId9"/>
    <p:sldId id="261" r:id="rId10"/>
    <p:sldId id="260" r:id="rId11"/>
    <p:sldId id="262" r:id="rId12"/>
    <p:sldId id="283" r:id="rId13"/>
    <p:sldId id="263" r:id="rId14"/>
    <p:sldId id="266" r:id="rId15"/>
    <p:sldId id="264" r:id="rId16"/>
    <p:sldId id="265" r:id="rId17"/>
    <p:sldId id="267" r:id="rId18"/>
    <p:sldId id="268" r:id="rId19"/>
    <p:sldId id="269" r:id="rId20"/>
    <p:sldId id="270" r:id="rId21"/>
    <p:sldId id="271" r:id="rId22"/>
    <p:sldId id="279" r:id="rId23"/>
    <p:sldId id="281" r:id="rId24"/>
    <p:sldId id="282" r:id="rId25"/>
    <p:sldId id="280" r:id="rId26"/>
    <p:sldId id="272" r:id="rId27"/>
    <p:sldId id="273" r:id="rId28"/>
    <p:sldId id="276" r:id="rId29"/>
    <p:sldId id="277" r:id="rId30"/>
    <p:sldId id="278" r:id="rId31"/>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10.16.21.141\Utilisateurs\Pirls%202016\Rapports\Chap_3\Copie%20de%20FiguresICT-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stacked"/>
        <c:varyColors val="0"/>
        <c:ser>
          <c:idx val="0"/>
          <c:order val="0"/>
          <c:tx>
            <c:strRef>
              <c:f>Figure_utilisationPlaisir!$B$36</c:f>
              <c:strCache>
                <c:ptCount val="1"/>
                <c:pt idx="0">
                  <c:v>FW-B</c:v>
                </c:pt>
              </c:strCache>
            </c:strRef>
          </c:tx>
          <c:spPr>
            <a:solidFill>
              <a:srgbClr val="91C77B"/>
            </a:solidFill>
            <a:ln>
              <a:solidFill>
                <a:schemeClr val="accent5">
                  <a:lumMod val="75000"/>
                </a:schemeClr>
              </a:solidFill>
            </a:ln>
          </c:spPr>
          <c:invertIfNegative val="0"/>
          <c:cat>
            <c:strRef>
              <c:f>Figure_utilisationPlaisir!$C$35:$E$35</c:f>
              <c:strCache>
                <c:ptCount val="3"/>
                <c:pt idx="0">
                  <c:v>Perception de soi comme lecteur</c:v>
                </c:pt>
                <c:pt idx="1">
                  <c:v>Plaisir de lire</c:v>
                </c:pt>
                <c:pt idx="2">
                  <c:v>Sources de l'engagement scolaire</c:v>
                </c:pt>
              </c:strCache>
            </c:strRef>
          </c:cat>
          <c:val>
            <c:numRef>
              <c:f>Figure_utilisationPlaisir!$C$36:$E$36</c:f>
              <c:numCache>
                <c:formatCode>0.0</c:formatCode>
                <c:ptCount val="3"/>
                <c:pt idx="0">
                  <c:v>41</c:v>
                </c:pt>
                <c:pt idx="1">
                  <c:v>33</c:v>
                </c:pt>
                <c:pt idx="2">
                  <c:v>51</c:v>
                </c:pt>
              </c:numCache>
            </c:numRef>
          </c:val>
          <c:extLst xmlns:c16r2="http://schemas.microsoft.com/office/drawing/2015/06/chart">
            <c:ext xmlns:c16="http://schemas.microsoft.com/office/drawing/2014/chart" uri="{C3380CC4-5D6E-409C-BE32-E72D297353CC}">
              <c16:uniqueId val="{00000000-BB71-4F71-88FD-8C4C1FEA2F29}"/>
            </c:ext>
          </c:extLst>
        </c:ser>
        <c:dLbls>
          <c:showLegendKey val="0"/>
          <c:showVal val="0"/>
          <c:showCatName val="0"/>
          <c:showSerName val="0"/>
          <c:showPercent val="0"/>
          <c:showBubbleSize val="0"/>
        </c:dLbls>
        <c:gapWidth val="272"/>
        <c:overlap val="100"/>
        <c:axId val="459224904"/>
        <c:axId val="459225296"/>
      </c:barChart>
      <c:scatterChart>
        <c:scatterStyle val="lineMarker"/>
        <c:varyColors val="0"/>
        <c:ser>
          <c:idx val="2"/>
          <c:order val="1"/>
          <c:tx>
            <c:strRef>
              <c:f>Figure_utilisationPlaisir!$B$38</c:f>
              <c:strCache>
                <c:ptCount val="1"/>
                <c:pt idx="0">
                  <c:v>Filles - FW-B</c:v>
                </c:pt>
              </c:strCache>
            </c:strRef>
          </c:tx>
          <c:spPr>
            <a:ln w="28575">
              <a:noFill/>
            </a:ln>
          </c:spPr>
          <c:marker>
            <c:symbol val="diamond"/>
            <c:size val="6"/>
            <c:spPr>
              <a:solidFill>
                <a:schemeClr val="accent2"/>
              </a:solidFill>
              <a:ln>
                <a:solidFill>
                  <a:schemeClr val="tx1"/>
                </a:solidFill>
              </a:ln>
            </c:spPr>
          </c:marker>
          <c:xVal>
            <c:numRef>
              <c:f>Figure_utilisationPlaisir!$C$38:$E$38</c:f>
              <c:numCache>
                <c:formatCode>0.0</c:formatCode>
                <c:ptCount val="3"/>
                <c:pt idx="0">
                  <c:v>44.3</c:v>
                </c:pt>
                <c:pt idx="1">
                  <c:v>38.9</c:v>
                </c:pt>
                <c:pt idx="2">
                  <c:v>54.6</c:v>
                </c:pt>
              </c:numCache>
            </c:numRef>
          </c:xVal>
          <c:yVal>
            <c:numRef>
              <c:f>Figure_utilisationPlaisir!$C$33:$E$33</c:f>
              <c:numCache>
                <c:formatCode>General</c:formatCode>
                <c:ptCount val="3"/>
                <c:pt idx="0">
                  <c:v>2</c:v>
                </c:pt>
                <c:pt idx="1">
                  <c:v>6</c:v>
                </c:pt>
                <c:pt idx="2">
                  <c:v>10</c:v>
                </c:pt>
              </c:numCache>
            </c:numRef>
          </c:yVal>
          <c:smooth val="0"/>
          <c:extLst xmlns:c16r2="http://schemas.microsoft.com/office/drawing/2015/06/chart">
            <c:ext xmlns:c16="http://schemas.microsoft.com/office/drawing/2014/chart" uri="{C3380CC4-5D6E-409C-BE32-E72D297353CC}">
              <c16:uniqueId val="{00000001-BB71-4F71-88FD-8C4C1FEA2F29}"/>
            </c:ext>
          </c:extLst>
        </c:ser>
        <c:ser>
          <c:idx val="3"/>
          <c:order val="2"/>
          <c:tx>
            <c:strRef>
              <c:f>Figure_utilisationPlaisir!$B$39</c:f>
              <c:strCache>
                <c:ptCount val="1"/>
                <c:pt idx="0">
                  <c:v>Garçons - FW-B</c:v>
                </c:pt>
              </c:strCache>
            </c:strRef>
          </c:tx>
          <c:spPr>
            <a:ln w="28575">
              <a:noFill/>
            </a:ln>
          </c:spPr>
          <c:marker>
            <c:symbol val="triangle"/>
            <c:size val="6"/>
            <c:spPr>
              <a:solidFill>
                <a:schemeClr val="accent1"/>
              </a:solidFill>
              <a:ln>
                <a:solidFill>
                  <a:schemeClr val="tx1"/>
                </a:solidFill>
              </a:ln>
            </c:spPr>
          </c:marker>
          <c:xVal>
            <c:numRef>
              <c:f>Figure_utilisationPlaisir!$C$39:$E$39</c:f>
              <c:numCache>
                <c:formatCode>0.0</c:formatCode>
                <c:ptCount val="3"/>
                <c:pt idx="0">
                  <c:v>38.299999999999997</c:v>
                </c:pt>
                <c:pt idx="1">
                  <c:v>26.2</c:v>
                </c:pt>
                <c:pt idx="2">
                  <c:v>48.4</c:v>
                </c:pt>
              </c:numCache>
            </c:numRef>
          </c:xVal>
          <c:yVal>
            <c:numRef>
              <c:f>Figure_utilisationPlaisir!$C$33:$E$33</c:f>
              <c:numCache>
                <c:formatCode>General</c:formatCode>
                <c:ptCount val="3"/>
                <c:pt idx="0">
                  <c:v>2</c:v>
                </c:pt>
                <c:pt idx="1">
                  <c:v>6</c:v>
                </c:pt>
                <c:pt idx="2">
                  <c:v>10</c:v>
                </c:pt>
              </c:numCache>
            </c:numRef>
          </c:yVal>
          <c:smooth val="0"/>
          <c:extLst xmlns:c16r2="http://schemas.microsoft.com/office/drawing/2015/06/chart">
            <c:ext xmlns:c16="http://schemas.microsoft.com/office/drawing/2014/chart" uri="{C3380CC4-5D6E-409C-BE32-E72D297353CC}">
              <c16:uniqueId val="{00000002-BB71-4F71-88FD-8C4C1FEA2F29}"/>
            </c:ext>
          </c:extLst>
        </c:ser>
        <c:ser>
          <c:idx val="1"/>
          <c:order val="3"/>
          <c:tx>
            <c:strRef>
              <c:f>Figure_utilisationPlaisir!$B$37</c:f>
              <c:strCache>
                <c:ptCount val="1"/>
                <c:pt idx="0">
                  <c:v>Moyenne des pays de référence</c:v>
                </c:pt>
              </c:strCache>
            </c:strRef>
          </c:tx>
          <c:spPr>
            <a:ln w="28575">
              <a:noFill/>
            </a:ln>
          </c:spPr>
          <c:marker>
            <c:symbol val="circle"/>
            <c:size val="5"/>
            <c:spPr>
              <a:solidFill>
                <a:schemeClr val="tx1"/>
              </a:solidFill>
              <a:ln>
                <a:solidFill>
                  <a:schemeClr val="tx1"/>
                </a:solidFill>
              </a:ln>
            </c:spPr>
          </c:marker>
          <c:xVal>
            <c:numRef>
              <c:f>Figure_utilisationPlaisir!$C$37:$F$37</c:f>
              <c:numCache>
                <c:formatCode>0.0</c:formatCode>
                <c:ptCount val="4"/>
                <c:pt idx="0">
                  <c:v>49.5</c:v>
                </c:pt>
                <c:pt idx="1">
                  <c:v>37.299999999999997</c:v>
                </c:pt>
                <c:pt idx="2">
                  <c:v>58.1</c:v>
                </c:pt>
              </c:numCache>
            </c:numRef>
          </c:xVal>
          <c:yVal>
            <c:numRef>
              <c:f>Figure_utilisationPlaisir!$C$33:$F$33</c:f>
              <c:numCache>
                <c:formatCode>General</c:formatCode>
                <c:ptCount val="4"/>
                <c:pt idx="0">
                  <c:v>2</c:v>
                </c:pt>
                <c:pt idx="1">
                  <c:v>6</c:v>
                </c:pt>
                <c:pt idx="2">
                  <c:v>10</c:v>
                </c:pt>
              </c:numCache>
            </c:numRef>
          </c:yVal>
          <c:smooth val="0"/>
          <c:extLst xmlns:c16r2="http://schemas.microsoft.com/office/drawing/2015/06/chart">
            <c:ext xmlns:c16="http://schemas.microsoft.com/office/drawing/2014/chart" uri="{C3380CC4-5D6E-409C-BE32-E72D297353CC}">
              <c16:uniqueId val="{00000003-BB71-4F71-88FD-8C4C1FEA2F29}"/>
            </c:ext>
          </c:extLst>
        </c:ser>
        <c:dLbls>
          <c:showLegendKey val="0"/>
          <c:showVal val="0"/>
          <c:showCatName val="0"/>
          <c:showSerName val="0"/>
          <c:showPercent val="0"/>
          <c:showBubbleSize val="0"/>
        </c:dLbls>
        <c:axId val="459223336"/>
        <c:axId val="459222160"/>
      </c:scatterChart>
      <c:catAx>
        <c:axId val="459224904"/>
        <c:scaling>
          <c:orientation val="maxMin"/>
        </c:scaling>
        <c:delete val="0"/>
        <c:axPos val="l"/>
        <c:majorGridlines>
          <c:spPr>
            <a:ln>
              <a:solidFill>
                <a:schemeClr val="tx1"/>
              </a:solidFill>
              <a:prstDash val="sysDash"/>
            </a:ln>
          </c:spPr>
        </c:majorGridlines>
        <c:numFmt formatCode="General" sourceLinked="0"/>
        <c:majorTickMark val="none"/>
        <c:minorTickMark val="none"/>
        <c:tickLblPos val="nextTo"/>
        <c:crossAx val="459225296"/>
        <c:crosses val="autoZero"/>
        <c:auto val="1"/>
        <c:lblAlgn val="ctr"/>
        <c:lblOffset val="100"/>
        <c:noMultiLvlLbl val="0"/>
      </c:catAx>
      <c:valAx>
        <c:axId val="459225296"/>
        <c:scaling>
          <c:orientation val="minMax"/>
          <c:max val="100"/>
        </c:scaling>
        <c:delete val="0"/>
        <c:axPos val="b"/>
        <c:majorGridlines>
          <c:spPr>
            <a:ln>
              <a:prstDash val="sysDash"/>
            </a:ln>
          </c:spPr>
        </c:majorGridlines>
        <c:title>
          <c:tx>
            <c:rich>
              <a:bodyPr/>
              <a:lstStyle/>
              <a:p>
                <a:pPr>
                  <a:defRPr/>
                </a:pPr>
                <a:r>
                  <a:rPr lang="en-US"/>
                  <a:t>%</a:t>
                </a:r>
              </a:p>
            </c:rich>
          </c:tx>
          <c:layout>
            <c:manualLayout>
              <c:xMode val="edge"/>
              <c:yMode val="edge"/>
              <c:x val="0.95908089613798275"/>
              <c:y val="0.93070656167978982"/>
            </c:manualLayout>
          </c:layout>
          <c:overlay val="0"/>
        </c:title>
        <c:numFmt formatCode="0" sourceLinked="0"/>
        <c:majorTickMark val="out"/>
        <c:minorTickMark val="none"/>
        <c:tickLblPos val="nextTo"/>
        <c:crossAx val="459224904"/>
        <c:crosses val="max"/>
        <c:crossBetween val="between"/>
      </c:valAx>
      <c:valAx>
        <c:axId val="459222160"/>
        <c:scaling>
          <c:orientation val="maxMin"/>
          <c:max val="12"/>
          <c:min val="0"/>
        </c:scaling>
        <c:delete val="1"/>
        <c:axPos val="r"/>
        <c:numFmt formatCode="General" sourceLinked="1"/>
        <c:majorTickMark val="out"/>
        <c:minorTickMark val="none"/>
        <c:tickLblPos val="nextTo"/>
        <c:crossAx val="459223336"/>
        <c:crosses val="max"/>
        <c:crossBetween val="midCat"/>
      </c:valAx>
      <c:valAx>
        <c:axId val="459223336"/>
        <c:scaling>
          <c:orientation val="minMax"/>
        </c:scaling>
        <c:delete val="1"/>
        <c:axPos val="t"/>
        <c:numFmt formatCode="0.0" sourceLinked="1"/>
        <c:majorTickMark val="out"/>
        <c:minorTickMark val="none"/>
        <c:tickLblPos val="nextTo"/>
        <c:crossAx val="459222160"/>
        <c:crosses val="autoZero"/>
        <c:crossBetween val="midCat"/>
      </c:valAx>
    </c:plotArea>
    <c:legend>
      <c:legendPos val="b"/>
      <c:overlay val="0"/>
    </c:legend>
    <c:plotVisOnly val="1"/>
    <c:dispBlanksAs val="gap"/>
    <c:showDLblsOverMax val="0"/>
  </c:chart>
  <c:spPr>
    <a:ln>
      <a:solidFill>
        <a:srgbClr val="000000"/>
      </a:solidFill>
    </a:ln>
  </c:spPr>
  <c:txPr>
    <a:bodyPr/>
    <a:lstStyle/>
    <a:p>
      <a:pPr>
        <a:defRPr sz="900"/>
      </a:pPr>
      <a:endParaRPr lang="fr-F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EF2283-D3B7-4F5D-845D-EFEE68C90EE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fr-BE"/>
        </a:p>
      </dgm:t>
    </dgm:pt>
    <dgm:pt modelId="{430B84FB-4DD7-4FE6-B21B-47B702F67096}">
      <dgm:prSet phldrT="[Texte]"/>
      <dgm:spPr/>
      <dgm:t>
        <a:bodyPr/>
        <a:lstStyle/>
        <a:p>
          <a:r>
            <a:rPr lang="fr-BE" dirty="0" smtClean="0">
              <a:solidFill>
                <a:schemeClr val="accent3">
                  <a:lumMod val="50000"/>
                </a:schemeClr>
              </a:solidFill>
            </a:rPr>
            <a:t>Retrouver et prélever des informations explicites </a:t>
          </a:r>
          <a:endParaRPr lang="fr-BE" dirty="0"/>
        </a:p>
      </dgm:t>
    </dgm:pt>
    <dgm:pt modelId="{3EA1F41B-CFBD-4A5D-A4BF-346EA9880398}" type="parTrans" cxnId="{BB834ADA-7A7C-4E25-96B0-3E2FE4F830B2}">
      <dgm:prSet/>
      <dgm:spPr/>
      <dgm:t>
        <a:bodyPr/>
        <a:lstStyle/>
        <a:p>
          <a:endParaRPr lang="fr-BE"/>
        </a:p>
      </dgm:t>
    </dgm:pt>
    <dgm:pt modelId="{96FC2EDE-48BD-4026-BF2D-A1CB81445823}" type="sibTrans" cxnId="{BB834ADA-7A7C-4E25-96B0-3E2FE4F830B2}">
      <dgm:prSet/>
      <dgm:spPr/>
      <dgm:t>
        <a:bodyPr/>
        <a:lstStyle/>
        <a:p>
          <a:endParaRPr lang="fr-BE"/>
        </a:p>
      </dgm:t>
    </dgm:pt>
    <dgm:pt modelId="{BAE1FFA9-BE3C-46C6-97D5-729F987B208D}">
      <dgm:prSet phldrT="[Texte]"/>
      <dgm:spPr/>
      <dgm:t>
        <a:bodyPr/>
        <a:lstStyle/>
        <a:p>
          <a:r>
            <a:rPr lang="fr-BE" dirty="0" smtClean="0">
              <a:solidFill>
                <a:schemeClr val="accent3">
                  <a:lumMod val="50000"/>
                </a:schemeClr>
              </a:solidFill>
            </a:rPr>
            <a:t>Faire des inférences simples </a:t>
          </a:r>
          <a:endParaRPr lang="fr-BE" dirty="0"/>
        </a:p>
      </dgm:t>
    </dgm:pt>
    <dgm:pt modelId="{C974F8D9-1A13-47C8-AA8A-704B687D4DFB}" type="parTrans" cxnId="{6291C711-C8E0-410F-AC16-FD76017C0C64}">
      <dgm:prSet/>
      <dgm:spPr/>
      <dgm:t>
        <a:bodyPr/>
        <a:lstStyle/>
        <a:p>
          <a:endParaRPr lang="fr-BE"/>
        </a:p>
      </dgm:t>
    </dgm:pt>
    <dgm:pt modelId="{01B2060F-0A76-4624-9FA6-222C20068B8F}" type="sibTrans" cxnId="{6291C711-C8E0-410F-AC16-FD76017C0C64}">
      <dgm:prSet/>
      <dgm:spPr/>
      <dgm:t>
        <a:bodyPr/>
        <a:lstStyle/>
        <a:p>
          <a:endParaRPr lang="fr-BE"/>
        </a:p>
      </dgm:t>
    </dgm:pt>
    <dgm:pt modelId="{FAE6E648-062A-4AF8-9CCB-4B590105EEED}">
      <dgm:prSet phldrT="[Texte]"/>
      <dgm:spPr/>
      <dgm:t>
        <a:bodyPr/>
        <a:lstStyle/>
        <a:p>
          <a:r>
            <a:rPr lang="fr-BE" dirty="0" smtClean="0">
              <a:solidFill>
                <a:schemeClr val="accent3">
                  <a:lumMod val="50000"/>
                </a:schemeClr>
              </a:solidFill>
            </a:rPr>
            <a:t>Interpréter et intégrer des idées et des informations</a:t>
          </a:r>
          <a:endParaRPr lang="fr-BE" dirty="0"/>
        </a:p>
      </dgm:t>
    </dgm:pt>
    <dgm:pt modelId="{A26A77B0-2E12-448F-9095-0525E3D56D94}" type="parTrans" cxnId="{6C112B1E-E572-4B21-B69D-F869CCD2847A}">
      <dgm:prSet/>
      <dgm:spPr/>
      <dgm:t>
        <a:bodyPr/>
        <a:lstStyle/>
        <a:p>
          <a:endParaRPr lang="fr-BE"/>
        </a:p>
      </dgm:t>
    </dgm:pt>
    <dgm:pt modelId="{342A8A4E-5D1D-41B4-B4EB-73E6D98B2249}" type="sibTrans" cxnId="{6C112B1E-E572-4B21-B69D-F869CCD2847A}">
      <dgm:prSet/>
      <dgm:spPr/>
      <dgm:t>
        <a:bodyPr/>
        <a:lstStyle/>
        <a:p>
          <a:endParaRPr lang="fr-BE"/>
        </a:p>
      </dgm:t>
    </dgm:pt>
    <dgm:pt modelId="{945E7C73-A29B-4157-B840-30C8AF3AE467}">
      <dgm:prSet/>
      <dgm:spPr/>
      <dgm:t>
        <a:bodyPr/>
        <a:lstStyle/>
        <a:p>
          <a:r>
            <a:rPr lang="fr-BE" dirty="0" smtClean="0">
              <a:solidFill>
                <a:schemeClr val="accent3">
                  <a:lumMod val="50000"/>
                </a:schemeClr>
              </a:solidFill>
            </a:rPr>
            <a:t>Examiner et évaluer le contenu, la langue et les éléments textuels</a:t>
          </a:r>
          <a:endParaRPr lang="fr-BE" dirty="0"/>
        </a:p>
      </dgm:t>
    </dgm:pt>
    <dgm:pt modelId="{0724DC52-E974-4ED5-A998-5151FAA0CC52}" type="parTrans" cxnId="{936BE850-B070-4E87-9AD8-A527F96633B2}">
      <dgm:prSet/>
      <dgm:spPr/>
      <dgm:t>
        <a:bodyPr/>
        <a:lstStyle/>
        <a:p>
          <a:endParaRPr lang="fr-BE"/>
        </a:p>
      </dgm:t>
    </dgm:pt>
    <dgm:pt modelId="{578BA578-0D04-4D01-9CCB-CAE1D6E3BE1A}" type="sibTrans" cxnId="{936BE850-B070-4E87-9AD8-A527F96633B2}">
      <dgm:prSet/>
      <dgm:spPr/>
      <dgm:t>
        <a:bodyPr/>
        <a:lstStyle/>
        <a:p>
          <a:endParaRPr lang="fr-BE"/>
        </a:p>
      </dgm:t>
    </dgm:pt>
    <dgm:pt modelId="{A96DDD8A-A876-4F03-BC7A-FB58E8FAB3AB}" type="pres">
      <dgm:prSet presAssocID="{B8EF2283-D3B7-4F5D-845D-EFEE68C90EE3}" presName="rootnode" presStyleCnt="0">
        <dgm:presLayoutVars>
          <dgm:chMax/>
          <dgm:chPref/>
          <dgm:dir/>
          <dgm:animLvl val="lvl"/>
        </dgm:presLayoutVars>
      </dgm:prSet>
      <dgm:spPr/>
      <dgm:t>
        <a:bodyPr/>
        <a:lstStyle/>
        <a:p>
          <a:endParaRPr lang="fr-BE"/>
        </a:p>
      </dgm:t>
    </dgm:pt>
    <dgm:pt modelId="{26478390-C1E5-4F26-900A-14B71116B385}" type="pres">
      <dgm:prSet presAssocID="{430B84FB-4DD7-4FE6-B21B-47B702F67096}" presName="composite" presStyleCnt="0"/>
      <dgm:spPr/>
    </dgm:pt>
    <dgm:pt modelId="{B36B8129-A03A-44A2-BCD4-B2EDB463BE4E}" type="pres">
      <dgm:prSet presAssocID="{430B84FB-4DD7-4FE6-B21B-47B702F67096}" presName="LShape" presStyleLbl="alignNode1" presStyleIdx="0" presStyleCnt="7"/>
      <dgm:spPr>
        <a:solidFill>
          <a:srgbClr val="910B27"/>
        </a:solidFill>
        <a:ln>
          <a:solidFill>
            <a:srgbClr val="C00000"/>
          </a:solidFill>
        </a:ln>
      </dgm:spPr>
    </dgm:pt>
    <dgm:pt modelId="{6D7EEC97-DCF4-44FF-BE41-93C12C4D37E6}" type="pres">
      <dgm:prSet presAssocID="{430B84FB-4DD7-4FE6-B21B-47B702F67096}" presName="ParentText" presStyleLbl="revTx" presStyleIdx="0" presStyleCnt="4">
        <dgm:presLayoutVars>
          <dgm:chMax val="0"/>
          <dgm:chPref val="0"/>
          <dgm:bulletEnabled val="1"/>
        </dgm:presLayoutVars>
      </dgm:prSet>
      <dgm:spPr/>
      <dgm:t>
        <a:bodyPr/>
        <a:lstStyle/>
        <a:p>
          <a:endParaRPr lang="fr-BE"/>
        </a:p>
      </dgm:t>
    </dgm:pt>
    <dgm:pt modelId="{D529D62C-B324-4DA7-85F1-BE7FB718678C}" type="pres">
      <dgm:prSet presAssocID="{430B84FB-4DD7-4FE6-B21B-47B702F67096}" presName="Triangle" presStyleLbl="alignNode1" presStyleIdx="1" presStyleCnt="7"/>
      <dgm:spPr>
        <a:solidFill>
          <a:srgbClr val="C00000"/>
        </a:solidFill>
        <a:ln>
          <a:solidFill>
            <a:srgbClr val="C00000"/>
          </a:solidFill>
        </a:ln>
      </dgm:spPr>
    </dgm:pt>
    <dgm:pt modelId="{2A0F4CA6-7A47-4A26-9A6F-5D9999E98879}" type="pres">
      <dgm:prSet presAssocID="{96FC2EDE-48BD-4026-BF2D-A1CB81445823}" presName="sibTrans" presStyleCnt="0"/>
      <dgm:spPr/>
    </dgm:pt>
    <dgm:pt modelId="{281FB061-DBDA-430C-B63F-0A155E098E78}" type="pres">
      <dgm:prSet presAssocID="{96FC2EDE-48BD-4026-BF2D-A1CB81445823}" presName="space" presStyleCnt="0"/>
      <dgm:spPr/>
    </dgm:pt>
    <dgm:pt modelId="{F718DBA9-517B-4A19-9D88-ECBC16F57E78}" type="pres">
      <dgm:prSet presAssocID="{BAE1FFA9-BE3C-46C6-97D5-729F987B208D}" presName="composite" presStyleCnt="0"/>
      <dgm:spPr/>
    </dgm:pt>
    <dgm:pt modelId="{F6F280F3-AFB3-4909-A3A4-0A9640937982}" type="pres">
      <dgm:prSet presAssocID="{BAE1FFA9-BE3C-46C6-97D5-729F987B208D}" presName="LShape" presStyleLbl="alignNode1" presStyleIdx="2" presStyleCnt="7"/>
      <dgm:spPr>
        <a:solidFill>
          <a:srgbClr val="C00000"/>
        </a:solidFill>
        <a:ln>
          <a:solidFill>
            <a:srgbClr val="C00000"/>
          </a:solidFill>
        </a:ln>
      </dgm:spPr>
    </dgm:pt>
    <dgm:pt modelId="{2BFF2FEE-C97E-4D20-B929-149AC765E62D}" type="pres">
      <dgm:prSet presAssocID="{BAE1FFA9-BE3C-46C6-97D5-729F987B208D}" presName="ParentText" presStyleLbl="revTx" presStyleIdx="1" presStyleCnt="4">
        <dgm:presLayoutVars>
          <dgm:chMax val="0"/>
          <dgm:chPref val="0"/>
          <dgm:bulletEnabled val="1"/>
        </dgm:presLayoutVars>
      </dgm:prSet>
      <dgm:spPr/>
      <dgm:t>
        <a:bodyPr/>
        <a:lstStyle/>
        <a:p>
          <a:endParaRPr lang="fr-BE"/>
        </a:p>
      </dgm:t>
    </dgm:pt>
    <dgm:pt modelId="{30489631-1D33-4706-B502-D6FB26F50E7D}" type="pres">
      <dgm:prSet presAssocID="{BAE1FFA9-BE3C-46C6-97D5-729F987B208D}" presName="Triangle" presStyleLbl="alignNode1" presStyleIdx="3" presStyleCnt="7"/>
      <dgm:spPr>
        <a:solidFill>
          <a:srgbClr val="C00000"/>
        </a:solidFill>
        <a:ln>
          <a:solidFill>
            <a:srgbClr val="C00000"/>
          </a:solidFill>
        </a:ln>
      </dgm:spPr>
    </dgm:pt>
    <dgm:pt modelId="{8A09E03E-3F2D-478F-8D76-C56963EB99A0}" type="pres">
      <dgm:prSet presAssocID="{01B2060F-0A76-4624-9FA6-222C20068B8F}" presName="sibTrans" presStyleCnt="0"/>
      <dgm:spPr/>
    </dgm:pt>
    <dgm:pt modelId="{1BC56337-B6AC-4C56-ADFD-7190B57A614F}" type="pres">
      <dgm:prSet presAssocID="{01B2060F-0A76-4624-9FA6-222C20068B8F}" presName="space" presStyleCnt="0"/>
      <dgm:spPr/>
    </dgm:pt>
    <dgm:pt modelId="{3874DF08-F2C4-4AC3-A22C-F1BBD9A90FFD}" type="pres">
      <dgm:prSet presAssocID="{FAE6E648-062A-4AF8-9CCB-4B590105EEED}" presName="composite" presStyleCnt="0"/>
      <dgm:spPr/>
    </dgm:pt>
    <dgm:pt modelId="{1DF91DBC-5314-40E0-9D87-158F2F247A0A}" type="pres">
      <dgm:prSet presAssocID="{FAE6E648-062A-4AF8-9CCB-4B590105EEED}" presName="LShape" presStyleLbl="alignNode1" presStyleIdx="4" presStyleCnt="7"/>
      <dgm:spPr>
        <a:solidFill>
          <a:srgbClr val="C00000"/>
        </a:solidFill>
        <a:ln>
          <a:solidFill>
            <a:srgbClr val="C00000"/>
          </a:solidFill>
        </a:ln>
      </dgm:spPr>
    </dgm:pt>
    <dgm:pt modelId="{E624A671-2ACF-4041-A7F6-8655A150896A}" type="pres">
      <dgm:prSet presAssocID="{FAE6E648-062A-4AF8-9CCB-4B590105EEED}" presName="ParentText" presStyleLbl="revTx" presStyleIdx="2" presStyleCnt="4">
        <dgm:presLayoutVars>
          <dgm:chMax val="0"/>
          <dgm:chPref val="0"/>
          <dgm:bulletEnabled val="1"/>
        </dgm:presLayoutVars>
      </dgm:prSet>
      <dgm:spPr/>
      <dgm:t>
        <a:bodyPr/>
        <a:lstStyle/>
        <a:p>
          <a:endParaRPr lang="fr-BE"/>
        </a:p>
      </dgm:t>
    </dgm:pt>
    <dgm:pt modelId="{4455CA33-3983-4919-A09E-ED2141EF72E0}" type="pres">
      <dgm:prSet presAssocID="{FAE6E648-062A-4AF8-9CCB-4B590105EEED}" presName="Triangle" presStyleLbl="alignNode1" presStyleIdx="5" presStyleCnt="7" custLinFactNeighborX="2414" custLinFactNeighborY="-4054"/>
      <dgm:spPr>
        <a:solidFill>
          <a:srgbClr val="C00000"/>
        </a:solidFill>
        <a:ln>
          <a:solidFill>
            <a:srgbClr val="C00000"/>
          </a:solidFill>
        </a:ln>
      </dgm:spPr>
    </dgm:pt>
    <dgm:pt modelId="{9503FF0A-1123-444A-8F5C-845C02427D86}" type="pres">
      <dgm:prSet presAssocID="{342A8A4E-5D1D-41B4-B4EB-73E6D98B2249}" presName="sibTrans" presStyleCnt="0"/>
      <dgm:spPr/>
    </dgm:pt>
    <dgm:pt modelId="{D2D97ADF-6B85-4257-BA40-F496257E4744}" type="pres">
      <dgm:prSet presAssocID="{342A8A4E-5D1D-41B4-B4EB-73E6D98B2249}" presName="space" presStyleCnt="0"/>
      <dgm:spPr/>
    </dgm:pt>
    <dgm:pt modelId="{07EDA668-2322-4D8C-ADDE-02DB4738153A}" type="pres">
      <dgm:prSet presAssocID="{945E7C73-A29B-4157-B840-30C8AF3AE467}" presName="composite" presStyleCnt="0"/>
      <dgm:spPr/>
    </dgm:pt>
    <dgm:pt modelId="{236990EA-66C4-4415-BDCB-5E942E3A9B44}" type="pres">
      <dgm:prSet presAssocID="{945E7C73-A29B-4157-B840-30C8AF3AE467}" presName="LShape" presStyleLbl="alignNode1" presStyleIdx="6" presStyleCnt="7"/>
      <dgm:spPr>
        <a:solidFill>
          <a:srgbClr val="C00000"/>
        </a:solidFill>
        <a:ln>
          <a:solidFill>
            <a:srgbClr val="C00000"/>
          </a:solidFill>
        </a:ln>
      </dgm:spPr>
    </dgm:pt>
    <dgm:pt modelId="{35028426-39B0-4DD6-987D-CD09D39F9E30}" type="pres">
      <dgm:prSet presAssocID="{945E7C73-A29B-4157-B840-30C8AF3AE467}" presName="ParentText" presStyleLbl="revTx" presStyleIdx="3" presStyleCnt="4" custScaleX="103246" custScaleY="81911" custLinFactNeighborX="5205" custLinFactNeighborY="-9578">
        <dgm:presLayoutVars>
          <dgm:chMax val="0"/>
          <dgm:chPref val="0"/>
          <dgm:bulletEnabled val="1"/>
        </dgm:presLayoutVars>
      </dgm:prSet>
      <dgm:spPr/>
      <dgm:t>
        <a:bodyPr/>
        <a:lstStyle/>
        <a:p>
          <a:endParaRPr lang="fr-BE"/>
        </a:p>
      </dgm:t>
    </dgm:pt>
  </dgm:ptLst>
  <dgm:cxnLst>
    <dgm:cxn modelId="{C2D29290-AA7D-4C44-A135-6666FAD1635E}" type="presOf" srcId="{945E7C73-A29B-4157-B840-30C8AF3AE467}" destId="{35028426-39B0-4DD6-987D-CD09D39F9E30}" srcOrd="0" destOrd="0" presId="urn:microsoft.com/office/officeart/2009/3/layout/StepUpProcess"/>
    <dgm:cxn modelId="{BB834ADA-7A7C-4E25-96B0-3E2FE4F830B2}" srcId="{B8EF2283-D3B7-4F5D-845D-EFEE68C90EE3}" destId="{430B84FB-4DD7-4FE6-B21B-47B702F67096}" srcOrd="0" destOrd="0" parTransId="{3EA1F41B-CFBD-4A5D-A4BF-346EA9880398}" sibTransId="{96FC2EDE-48BD-4026-BF2D-A1CB81445823}"/>
    <dgm:cxn modelId="{6C112B1E-E572-4B21-B69D-F869CCD2847A}" srcId="{B8EF2283-D3B7-4F5D-845D-EFEE68C90EE3}" destId="{FAE6E648-062A-4AF8-9CCB-4B590105EEED}" srcOrd="2" destOrd="0" parTransId="{A26A77B0-2E12-448F-9095-0525E3D56D94}" sibTransId="{342A8A4E-5D1D-41B4-B4EB-73E6D98B2249}"/>
    <dgm:cxn modelId="{6291C711-C8E0-410F-AC16-FD76017C0C64}" srcId="{B8EF2283-D3B7-4F5D-845D-EFEE68C90EE3}" destId="{BAE1FFA9-BE3C-46C6-97D5-729F987B208D}" srcOrd="1" destOrd="0" parTransId="{C974F8D9-1A13-47C8-AA8A-704B687D4DFB}" sibTransId="{01B2060F-0A76-4624-9FA6-222C20068B8F}"/>
    <dgm:cxn modelId="{CFEB80B6-10F5-4D60-B2CB-716BAEF3CB84}" type="presOf" srcId="{430B84FB-4DD7-4FE6-B21B-47B702F67096}" destId="{6D7EEC97-DCF4-44FF-BE41-93C12C4D37E6}" srcOrd="0" destOrd="0" presId="urn:microsoft.com/office/officeart/2009/3/layout/StepUpProcess"/>
    <dgm:cxn modelId="{936BE850-B070-4E87-9AD8-A527F96633B2}" srcId="{B8EF2283-D3B7-4F5D-845D-EFEE68C90EE3}" destId="{945E7C73-A29B-4157-B840-30C8AF3AE467}" srcOrd="3" destOrd="0" parTransId="{0724DC52-E974-4ED5-A998-5151FAA0CC52}" sibTransId="{578BA578-0D04-4D01-9CCB-CAE1D6E3BE1A}"/>
    <dgm:cxn modelId="{2BC9B5BE-6D06-45A9-A290-85F8596C6B27}" type="presOf" srcId="{FAE6E648-062A-4AF8-9CCB-4B590105EEED}" destId="{E624A671-2ACF-4041-A7F6-8655A150896A}" srcOrd="0" destOrd="0" presId="urn:microsoft.com/office/officeart/2009/3/layout/StepUpProcess"/>
    <dgm:cxn modelId="{3980E0FB-60E5-4075-9854-3CB1BB1BFF41}" type="presOf" srcId="{B8EF2283-D3B7-4F5D-845D-EFEE68C90EE3}" destId="{A96DDD8A-A876-4F03-BC7A-FB58E8FAB3AB}" srcOrd="0" destOrd="0" presId="urn:microsoft.com/office/officeart/2009/3/layout/StepUpProcess"/>
    <dgm:cxn modelId="{13DF7C12-8E42-40AA-AADE-376CE0EBF785}" type="presOf" srcId="{BAE1FFA9-BE3C-46C6-97D5-729F987B208D}" destId="{2BFF2FEE-C97E-4D20-B929-149AC765E62D}" srcOrd="0" destOrd="0" presId="urn:microsoft.com/office/officeart/2009/3/layout/StepUpProcess"/>
    <dgm:cxn modelId="{218A555F-C734-45F7-86DE-84C22D7EBD10}" type="presParOf" srcId="{A96DDD8A-A876-4F03-BC7A-FB58E8FAB3AB}" destId="{26478390-C1E5-4F26-900A-14B71116B385}" srcOrd="0" destOrd="0" presId="urn:microsoft.com/office/officeart/2009/3/layout/StepUpProcess"/>
    <dgm:cxn modelId="{6009445B-AAAE-4FC3-AF8F-CA0527F92CBF}" type="presParOf" srcId="{26478390-C1E5-4F26-900A-14B71116B385}" destId="{B36B8129-A03A-44A2-BCD4-B2EDB463BE4E}" srcOrd="0" destOrd="0" presId="urn:microsoft.com/office/officeart/2009/3/layout/StepUpProcess"/>
    <dgm:cxn modelId="{0563E84C-B81F-40A3-AB04-BC9143DD07B8}" type="presParOf" srcId="{26478390-C1E5-4F26-900A-14B71116B385}" destId="{6D7EEC97-DCF4-44FF-BE41-93C12C4D37E6}" srcOrd="1" destOrd="0" presId="urn:microsoft.com/office/officeart/2009/3/layout/StepUpProcess"/>
    <dgm:cxn modelId="{3C8F1CFC-8C0F-4CD4-AE1B-1C2F78EAB531}" type="presParOf" srcId="{26478390-C1E5-4F26-900A-14B71116B385}" destId="{D529D62C-B324-4DA7-85F1-BE7FB718678C}" srcOrd="2" destOrd="0" presId="urn:microsoft.com/office/officeart/2009/3/layout/StepUpProcess"/>
    <dgm:cxn modelId="{DF93860D-C0E7-42BC-A2C8-E79AF342CF10}" type="presParOf" srcId="{A96DDD8A-A876-4F03-BC7A-FB58E8FAB3AB}" destId="{2A0F4CA6-7A47-4A26-9A6F-5D9999E98879}" srcOrd="1" destOrd="0" presId="urn:microsoft.com/office/officeart/2009/3/layout/StepUpProcess"/>
    <dgm:cxn modelId="{FA3E60E9-73B6-4A00-AC3F-75A63D47320D}" type="presParOf" srcId="{2A0F4CA6-7A47-4A26-9A6F-5D9999E98879}" destId="{281FB061-DBDA-430C-B63F-0A155E098E78}" srcOrd="0" destOrd="0" presId="urn:microsoft.com/office/officeart/2009/3/layout/StepUpProcess"/>
    <dgm:cxn modelId="{B45DAED2-FB55-4B90-9EBD-9B4F0495CB37}" type="presParOf" srcId="{A96DDD8A-A876-4F03-BC7A-FB58E8FAB3AB}" destId="{F718DBA9-517B-4A19-9D88-ECBC16F57E78}" srcOrd="2" destOrd="0" presId="urn:microsoft.com/office/officeart/2009/3/layout/StepUpProcess"/>
    <dgm:cxn modelId="{F30C1816-2D47-4C6E-A240-9611AAD6B003}" type="presParOf" srcId="{F718DBA9-517B-4A19-9D88-ECBC16F57E78}" destId="{F6F280F3-AFB3-4909-A3A4-0A9640937982}" srcOrd="0" destOrd="0" presId="urn:microsoft.com/office/officeart/2009/3/layout/StepUpProcess"/>
    <dgm:cxn modelId="{F87E876E-27D3-47EB-B90F-5DB86B956D8C}" type="presParOf" srcId="{F718DBA9-517B-4A19-9D88-ECBC16F57E78}" destId="{2BFF2FEE-C97E-4D20-B929-149AC765E62D}" srcOrd="1" destOrd="0" presId="urn:microsoft.com/office/officeart/2009/3/layout/StepUpProcess"/>
    <dgm:cxn modelId="{BFB56B01-9767-440B-BC5B-CCE06831A069}" type="presParOf" srcId="{F718DBA9-517B-4A19-9D88-ECBC16F57E78}" destId="{30489631-1D33-4706-B502-D6FB26F50E7D}" srcOrd="2" destOrd="0" presId="urn:microsoft.com/office/officeart/2009/3/layout/StepUpProcess"/>
    <dgm:cxn modelId="{65FB13A9-F8D4-42D1-98EE-CD6951E238FC}" type="presParOf" srcId="{A96DDD8A-A876-4F03-BC7A-FB58E8FAB3AB}" destId="{8A09E03E-3F2D-478F-8D76-C56963EB99A0}" srcOrd="3" destOrd="0" presId="urn:microsoft.com/office/officeart/2009/3/layout/StepUpProcess"/>
    <dgm:cxn modelId="{A7820E5A-89F0-4C10-9443-C09228DB942D}" type="presParOf" srcId="{8A09E03E-3F2D-478F-8D76-C56963EB99A0}" destId="{1BC56337-B6AC-4C56-ADFD-7190B57A614F}" srcOrd="0" destOrd="0" presId="urn:microsoft.com/office/officeart/2009/3/layout/StepUpProcess"/>
    <dgm:cxn modelId="{5446E49B-A1A7-4E6C-9D86-CA7C7AEFD4A9}" type="presParOf" srcId="{A96DDD8A-A876-4F03-BC7A-FB58E8FAB3AB}" destId="{3874DF08-F2C4-4AC3-A22C-F1BBD9A90FFD}" srcOrd="4" destOrd="0" presId="urn:microsoft.com/office/officeart/2009/3/layout/StepUpProcess"/>
    <dgm:cxn modelId="{FE8A7FAF-25D7-4762-B4DC-AD04C6E60A26}" type="presParOf" srcId="{3874DF08-F2C4-4AC3-A22C-F1BBD9A90FFD}" destId="{1DF91DBC-5314-40E0-9D87-158F2F247A0A}" srcOrd="0" destOrd="0" presId="urn:microsoft.com/office/officeart/2009/3/layout/StepUpProcess"/>
    <dgm:cxn modelId="{A66E15ED-7423-495E-B554-05A6B4B17906}" type="presParOf" srcId="{3874DF08-F2C4-4AC3-A22C-F1BBD9A90FFD}" destId="{E624A671-2ACF-4041-A7F6-8655A150896A}" srcOrd="1" destOrd="0" presId="urn:microsoft.com/office/officeart/2009/3/layout/StepUpProcess"/>
    <dgm:cxn modelId="{B4E9755C-C3A9-4603-80F6-4121A98349DB}" type="presParOf" srcId="{3874DF08-F2C4-4AC3-A22C-F1BBD9A90FFD}" destId="{4455CA33-3983-4919-A09E-ED2141EF72E0}" srcOrd="2" destOrd="0" presId="urn:microsoft.com/office/officeart/2009/3/layout/StepUpProcess"/>
    <dgm:cxn modelId="{B1810C96-E668-403B-B187-217DDC3E33F3}" type="presParOf" srcId="{A96DDD8A-A876-4F03-BC7A-FB58E8FAB3AB}" destId="{9503FF0A-1123-444A-8F5C-845C02427D86}" srcOrd="5" destOrd="0" presId="urn:microsoft.com/office/officeart/2009/3/layout/StepUpProcess"/>
    <dgm:cxn modelId="{B33A5B3C-BEFE-40A7-A017-0DB7B58BDAFC}" type="presParOf" srcId="{9503FF0A-1123-444A-8F5C-845C02427D86}" destId="{D2D97ADF-6B85-4257-BA40-F496257E4744}" srcOrd="0" destOrd="0" presId="urn:microsoft.com/office/officeart/2009/3/layout/StepUpProcess"/>
    <dgm:cxn modelId="{B9EB1C48-0741-4E2D-AFA2-028A731F955B}" type="presParOf" srcId="{A96DDD8A-A876-4F03-BC7A-FB58E8FAB3AB}" destId="{07EDA668-2322-4D8C-ADDE-02DB4738153A}" srcOrd="6" destOrd="0" presId="urn:microsoft.com/office/officeart/2009/3/layout/StepUpProcess"/>
    <dgm:cxn modelId="{32CDBBF0-26F7-43F2-BCAF-27EBE0BA34D3}" type="presParOf" srcId="{07EDA668-2322-4D8C-ADDE-02DB4738153A}" destId="{236990EA-66C4-4415-BDCB-5E942E3A9B44}" srcOrd="0" destOrd="0" presId="urn:microsoft.com/office/officeart/2009/3/layout/StepUpProcess"/>
    <dgm:cxn modelId="{0325B5FE-1B0A-42FB-ADDF-2295F13AFD6A}" type="presParOf" srcId="{07EDA668-2322-4D8C-ADDE-02DB4738153A}" destId="{35028426-39B0-4DD6-987D-CD09D39F9E30}"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9C1D8BE-CFAE-400F-979C-0A7933568B67}" type="datetimeFigureOut">
              <a:rPr lang="fr-BE" smtClean="0"/>
              <a:t>19-11-2018</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8F6F932-1C77-451A-BED2-F3997BE25FEF}" type="slidenum">
              <a:rPr lang="fr-BE" smtClean="0"/>
              <a:t>‹N°›</a:t>
            </a:fld>
            <a:endParaRPr lang="fr-BE"/>
          </a:p>
        </p:txBody>
      </p:sp>
    </p:spTree>
    <p:extLst>
      <p:ext uri="{BB962C8B-B14F-4D97-AF65-F5344CB8AC3E}">
        <p14:creationId xmlns:p14="http://schemas.microsoft.com/office/powerpoint/2010/main" val="164765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EB74927-C7A3-4903-A273-88CC981865D5}" type="datetimeFigureOut">
              <a:rPr lang="fr-BE" smtClean="0"/>
              <a:t>19-11-2018</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138B5E-8A35-4292-AB51-3219E086DBFD}" type="slidenum">
              <a:rPr lang="fr-BE" smtClean="0"/>
              <a:t>‹N°›</a:t>
            </a:fld>
            <a:endParaRPr lang="fr-BE"/>
          </a:p>
        </p:txBody>
      </p:sp>
    </p:spTree>
    <p:extLst>
      <p:ext uri="{BB962C8B-B14F-4D97-AF65-F5344CB8AC3E}">
        <p14:creationId xmlns:p14="http://schemas.microsoft.com/office/powerpoint/2010/main" val="120361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C77601-2EDC-450C-893B-1297DB046E95}" type="slidenum">
              <a:rPr lang="fr-BE" smtClean="0"/>
              <a:t>1</a:t>
            </a:fld>
            <a:endParaRPr lang="fr-BE"/>
          </a:p>
        </p:txBody>
      </p:sp>
    </p:spTree>
    <p:extLst>
      <p:ext uri="{BB962C8B-B14F-4D97-AF65-F5344CB8AC3E}">
        <p14:creationId xmlns:p14="http://schemas.microsoft.com/office/powerpoint/2010/main" val="992781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EA3AEEB7-B32C-4BC0-8C3E-9212548E6F28}" type="slidenum">
              <a:rPr lang="fr-BE" smtClean="0">
                <a:solidFill>
                  <a:prstClr val="black"/>
                </a:solidFill>
              </a:rPr>
              <a:pPr/>
              <a:t>17</a:t>
            </a:fld>
            <a:endParaRPr lang="fr-BE">
              <a:solidFill>
                <a:prstClr val="black"/>
              </a:solidFill>
            </a:endParaRPr>
          </a:p>
        </p:txBody>
      </p:sp>
    </p:spTree>
    <p:extLst>
      <p:ext uri="{BB962C8B-B14F-4D97-AF65-F5344CB8AC3E}">
        <p14:creationId xmlns:p14="http://schemas.microsoft.com/office/powerpoint/2010/main" val="2418867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EA3AEEB7-B32C-4BC0-8C3E-9212548E6F28}" type="slidenum">
              <a:rPr lang="fr-BE" smtClean="0">
                <a:solidFill>
                  <a:prstClr val="black"/>
                </a:solidFill>
              </a:rPr>
              <a:pPr/>
              <a:t>18</a:t>
            </a:fld>
            <a:endParaRPr lang="fr-BE">
              <a:solidFill>
                <a:prstClr val="black"/>
              </a:solidFill>
            </a:endParaRPr>
          </a:p>
        </p:txBody>
      </p:sp>
    </p:spTree>
    <p:extLst>
      <p:ext uri="{BB962C8B-B14F-4D97-AF65-F5344CB8AC3E}">
        <p14:creationId xmlns:p14="http://schemas.microsoft.com/office/powerpoint/2010/main" val="3180675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EA3AEEB7-B32C-4BC0-8C3E-9212548E6F28}" type="slidenum">
              <a:rPr lang="fr-BE" smtClean="0">
                <a:solidFill>
                  <a:prstClr val="black"/>
                </a:solidFill>
              </a:rPr>
              <a:pPr/>
              <a:t>19</a:t>
            </a:fld>
            <a:endParaRPr lang="fr-BE">
              <a:solidFill>
                <a:prstClr val="black"/>
              </a:solidFill>
            </a:endParaRPr>
          </a:p>
        </p:txBody>
      </p:sp>
    </p:spTree>
    <p:extLst>
      <p:ext uri="{BB962C8B-B14F-4D97-AF65-F5344CB8AC3E}">
        <p14:creationId xmlns:p14="http://schemas.microsoft.com/office/powerpoint/2010/main" val="1827812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EA3AEEB7-B32C-4BC0-8C3E-9212548E6F28}" type="slidenum">
              <a:rPr lang="fr-BE" smtClean="0"/>
              <a:t>20</a:t>
            </a:fld>
            <a:endParaRPr lang="fr-BE"/>
          </a:p>
        </p:txBody>
      </p:sp>
    </p:spTree>
    <p:extLst>
      <p:ext uri="{BB962C8B-B14F-4D97-AF65-F5344CB8AC3E}">
        <p14:creationId xmlns:p14="http://schemas.microsoft.com/office/powerpoint/2010/main" val="1620547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sz="1200" kern="1200" dirty="0" smtClean="0">
                <a:solidFill>
                  <a:schemeClr val="tx1"/>
                </a:solidFill>
                <a:effectLst/>
                <a:latin typeface="+mn-lt"/>
                <a:ea typeface="+mn-ea"/>
                <a:cs typeface="+mn-cs"/>
              </a:rPr>
              <a:t>L’équilibre entre les différents formats de questions assuré dans l’épreuve requiert que les élèves mobilisent des compétences d’expression écrite (justifier une réponse par un élément du texte  « Sers-toi de ce que tu as lu pour expliquer … », …).Or, les analyses d’erreurs effectuées sur des items du cycle 2011 ont montré combien la mise en mots de leur compréhension pouvait être source de difficulté pour un grand nombre d’élèves.  Les pourcentages d’omission  systématiquement plus élevés en présence d’items mettant en jeu des processus de compréhension experts confortent l’hypothèse d’une difficulté en partie liée à la formulation écrite d’une compréhension approfondie</a:t>
            </a:r>
            <a:endParaRPr lang="fr-BE" dirty="0"/>
          </a:p>
        </p:txBody>
      </p:sp>
      <p:sp>
        <p:nvSpPr>
          <p:cNvPr id="4" name="Espace réservé du numéro de diapositive 3"/>
          <p:cNvSpPr>
            <a:spLocks noGrp="1"/>
          </p:cNvSpPr>
          <p:nvPr>
            <p:ph type="sldNum" sz="quarter" idx="10"/>
          </p:nvPr>
        </p:nvSpPr>
        <p:spPr/>
        <p:txBody>
          <a:bodyPr/>
          <a:lstStyle/>
          <a:p>
            <a:fld id="{17C77601-2EDC-450C-893B-1297DB046E95}" type="slidenum">
              <a:rPr lang="fr-BE" smtClean="0">
                <a:solidFill>
                  <a:prstClr val="black"/>
                </a:solidFill>
              </a:rPr>
              <a:pPr/>
              <a:t>24</a:t>
            </a:fld>
            <a:endParaRPr lang="fr-BE">
              <a:solidFill>
                <a:prstClr val="black"/>
              </a:solidFill>
            </a:endParaRPr>
          </a:p>
        </p:txBody>
      </p:sp>
    </p:spTree>
    <p:extLst>
      <p:ext uri="{BB962C8B-B14F-4D97-AF65-F5344CB8AC3E}">
        <p14:creationId xmlns:p14="http://schemas.microsoft.com/office/powerpoint/2010/main" val="274900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12 textes </a:t>
            </a:r>
            <a:r>
              <a:rPr lang="fr-BE" baseline="0" dirty="0" smtClean="0"/>
              <a:t> répartis dans 16 carnets</a:t>
            </a:r>
            <a:endParaRPr lang="fr-BE" dirty="0"/>
          </a:p>
        </p:txBody>
      </p:sp>
      <p:sp>
        <p:nvSpPr>
          <p:cNvPr id="4" name="Espace réservé du numéro de diapositive 3"/>
          <p:cNvSpPr>
            <a:spLocks noGrp="1"/>
          </p:cNvSpPr>
          <p:nvPr>
            <p:ph type="sldNum" sz="quarter" idx="10"/>
          </p:nvPr>
        </p:nvSpPr>
        <p:spPr/>
        <p:txBody>
          <a:bodyPr/>
          <a:lstStyle/>
          <a:p>
            <a:fld id="{17C77601-2EDC-450C-893B-1297DB046E95}" type="slidenum">
              <a:rPr lang="fr-BE" smtClean="0"/>
              <a:t>2</a:t>
            </a:fld>
            <a:endParaRPr lang="fr-BE"/>
          </a:p>
        </p:txBody>
      </p:sp>
    </p:spTree>
    <p:extLst>
      <p:ext uri="{BB962C8B-B14F-4D97-AF65-F5344CB8AC3E}">
        <p14:creationId xmlns:p14="http://schemas.microsoft.com/office/powerpoint/2010/main" val="3583070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BE" dirty="0" smtClean="0"/>
              <a:t>Score moyen des différents groupe: groupe 1=537; groupe 2=556; groupe 3=548</a:t>
            </a:r>
          </a:p>
          <a:p>
            <a:r>
              <a:rPr lang="fr-BE" dirty="0" smtClean="0"/>
              <a:t>On peut éventuellement faire une</a:t>
            </a:r>
            <a:r>
              <a:rPr lang="fr-BE" baseline="0" dirty="0" smtClean="0"/>
              <a:t> colonne en plus dans le tableau…</a:t>
            </a:r>
            <a:endParaRPr lang="fr-BE" dirty="0"/>
          </a:p>
        </p:txBody>
      </p:sp>
      <p:sp>
        <p:nvSpPr>
          <p:cNvPr id="4" name="Espace réservé du numéro de diapositive 3"/>
          <p:cNvSpPr>
            <a:spLocks noGrp="1"/>
          </p:cNvSpPr>
          <p:nvPr>
            <p:ph type="sldNum" sz="quarter" idx="10"/>
          </p:nvPr>
        </p:nvSpPr>
        <p:spPr/>
        <p:txBody>
          <a:bodyPr/>
          <a:lstStyle/>
          <a:p>
            <a:fld id="{17C77601-2EDC-450C-893B-1297DB046E95}" type="slidenum">
              <a:rPr lang="fr-BE" smtClean="0"/>
              <a:t>4</a:t>
            </a:fld>
            <a:endParaRPr lang="fr-BE"/>
          </a:p>
        </p:txBody>
      </p:sp>
    </p:spTree>
    <p:extLst>
      <p:ext uri="{BB962C8B-B14F-4D97-AF65-F5344CB8AC3E}">
        <p14:creationId xmlns:p14="http://schemas.microsoft.com/office/powerpoint/2010/main" val="3871694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E95789A-AD01-4827-B9B4-228FCD427331}" type="slidenum">
              <a:rPr lang="fr-BE" smtClean="0">
                <a:solidFill>
                  <a:prstClr val="black"/>
                </a:solidFill>
              </a:rPr>
              <a:pPr/>
              <a:t>9</a:t>
            </a:fld>
            <a:endParaRPr lang="fr-BE">
              <a:solidFill>
                <a:prstClr val="black"/>
              </a:solidFill>
            </a:endParaRPr>
          </a:p>
        </p:txBody>
      </p:sp>
    </p:spTree>
    <p:extLst>
      <p:ext uri="{BB962C8B-B14F-4D97-AF65-F5344CB8AC3E}">
        <p14:creationId xmlns:p14="http://schemas.microsoft.com/office/powerpoint/2010/main" val="303648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C77601-2EDC-450C-893B-1297DB046E95}" type="slidenum">
              <a:rPr lang="fr-BE" smtClean="0">
                <a:solidFill>
                  <a:prstClr val="black"/>
                </a:solidFill>
              </a:rPr>
              <a:pPr/>
              <a:t>12</a:t>
            </a:fld>
            <a:endParaRPr lang="fr-BE">
              <a:solidFill>
                <a:prstClr val="black"/>
              </a:solidFill>
            </a:endParaRPr>
          </a:p>
        </p:txBody>
      </p:sp>
    </p:spTree>
    <p:extLst>
      <p:ext uri="{BB962C8B-B14F-4D97-AF65-F5344CB8AC3E}">
        <p14:creationId xmlns:p14="http://schemas.microsoft.com/office/powerpoint/2010/main" val="77116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C77601-2EDC-450C-893B-1297DB046E95}" type="slidenum">
              <a:rPr lang="fr-BE" smtClean="0">
                <a:solidFill>
                  <a:prstClr val="black"/>
                </a:solidFill>
              </a:rPr>
              <a:pPr/>
              <a:t>13</a:t>
            </a:fld>
            <a:endParaRPr lang="fr-BE">
              <a:solidFill>
                <a:prstClr val="black"/>
              </a:solidFill>
            </a:endParaRPr>
          </a:p>
        </p:txBody>
      </p:sp>
    </p:spTree>
    <p:extLst>
      <p:ext uri="{BB962C8B-B14F-4D97-AF65-F5344CB8AC3E}">
        <p14:creationId xmlns:p14="http://schemas.microsoft.com/office/powerpoint/2010/main" val="230430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C77601-2EDC-450C-893B-1297DB046E95}" type="slidenum">
              <a:rPr lang="fr-BE" smtClean="0">
                <a:solidFill>
                  <a:prstClr val="black"/>
                </a:solidFill>
              </a:rPr>
              <a:pPr/>
              <a:t>14</a:t>
            </a:fld>
            <a:endParaRPr lang="fr-BE">
              <a:solidFill>
                <a:prstClr val="black"/>
              </a:solidFill>
            </a:endParaRPr>
          </a:p>
        </p:txBody>
      </p:sp>
    </p:spTree>
    <p:extLst>
      <p:ext uri="{BB962C8B-B14F-4D97-AF65-F5344CB8AC3E}">
        <p14:creationId xmlns:p14="http://schemas.microsoft.com/office/powerpoint/2010/main" val="3909311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C77601-2EDC-450C-893B-1297DB046E95}" type="slidenum">
              <a:rPr lang="fr-BE" smtClean="0">
                <a:solidFill>
                  <a:prstClr val="black"/>
                </a:solidFill>
              </a:rPr>
              <a:pPr/>
              <a:t>15</a:t>
            </a:fld>
            <a:endParaRPr lang="fr-BE">
              <a:solidFill>
                <a:prstClr val="black"/>
              </a:solidFill>
            </a:endParaRPr>
          </a:p>
        </p:txBody>
      </p:sp>
    </p:spTree>
    <p:extLst>
      <p:ext uri="{BB962C8B-B14F-4D97-AF65-F5344CB8AC3E}">
        <p14:creationId xmlns:p14="http://schemas.microsoft.com/office/powerpoint/2010/main" val="259048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fld id="{17C77601-2EDC-450C-893B-1297DB046E95}" type="slidenum">
              <a:rPr lang="fr-BE" smtClean="0">
                <a:solidFill>
                  <a:prstClr val="black"/>
                </a:solidFill>
              </a:rPr>
              <a:pPr/>
              <a:t>16</a:t>
            </a:fld>
            <a:endParaRPr lang="fr-BE">
              <a:solidFill>
                <a:prstClr val="black"/>
              </a:solidFill>
            </a:endParaRPr>
          </a:p>
        </p:txBody>
      </p:sp>
    </p:spTree>
    <p:extLst>
      <p:ext uri="{BB962C8B-B14F-4D97-AF65-F5344CB8AC3E}">
        <p14:creationId xmlns:p14="http://schemas.microsoft.com/office/powerpoint/2010/main" val="1630382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63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06719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71949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68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71177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3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88661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400417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27971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3688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637052"/>
                </a:solidFill>
              </a:rPr>
              <a:pPr/>
              <a:t>‹N°›</a:t>
            </a:fld>
            <a:endParaRPr lang="en-US" dirty="0">
              <a:solidFill>
                <a:srgbClr val="637052"/>
              </a:solidFill>
            </a:endParaRPr>
          </a:p>
        </p:txBody>
      </p:sp>
    </p:spTree>
    <p:extLst>
      <p:ext uri="{BB962C8B-B14F-4D97-AF65-F5344CB8AC3E}">
        <p14:creationId xmlns:p14="http://schemas.microsoft.com/office/powerpoint/2010/main" val="37016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1328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838451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28396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15543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099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82677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97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319456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50048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094308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269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605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637052"/>
                </a:solidFill>
              </a:rPr>
              <a:pPr/>
              <a:t>‹N°›</a:t>
            </a:fld>
            <a:endParaRPr lang="en-US" dirty="0">
              <a:solidFill>
                <a:srgbClr val="637052"/>
              </a:solidFill>
            </a:endParaRPr>
          </a:p>
        </p:txBody>
      </p:sp>
    </p:spTree>
    <p:extLst>
      <p:ext uri="{BB962C8B-B14F-4D97-AF65-F5344CB8AC3E}">
        <p14:creationId xmlns:p14="http://schemas.microsoft.com/office/powerpoint/2010/main" val="644372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5874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49809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01552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778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04528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2046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23337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76746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4744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194828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75068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637052"/>
                </a:solidFill>
              </a:rPr>
              <a:pPr/>
              <a:t>‹N°›</a:t>
            </a:fld>
            <a:endParaRPr lang="en-US" dirty="0">
              <a:solidFill>
                <a:srgbClr val="637052"/>
              </a:solidFill>
            </a:endParaRPr>
          </a:p>
        </p:txBody>
      </p:sp>
    </p:spTree>
    <p:extLst>
      <p:ext uri="{BB962C8B-B14F-4D97-AF65-F5344CB8AC3E}">
        <p14:creationId xmlns:p14="http://schemas.microsoft.com/office/powerpoint/2010/main" val="7682186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6796103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04664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54258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8033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073626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598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068735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899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088160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45154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681270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637052"/>
                </a:solidFill>
              </a:rPr>
              <a:pPr/>
              <a:t>‹N°›</a:t>
            </a:fld>
            <a:endParaRPr lang="en-US" dirty="0">
              <a:solidFill>
                <a:srgbClr val="637052"/>
              </a:solidFill>
            </a:endParaRPr>
          </a:p>
        </p:txBody>
      </p:sp>
    </p:spTree>
    <p:extLst>
      <p:ext uri="{BB962C8B-B14F-4D97-AF65-F5344CB8AC3E}">
        <p14:creationId xmlns:p14="http://schemas.microsoft.com/office/powerpoint/2010/main" val="3273755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54220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047282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389376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2B93C42-7A79-456C-AF05-F8DAC7599C56}" type="slidenum">
              <a:rPr lang="fr-BE" smtClean="0"/>
              <a:pPr/>
              <a:t>‹N°›</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4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2B93C42-7A79-456C-AF05-F8DAC7599C56}" type="slidenum">
              <a:rPr lang="fr-BE" smtClean="0"/>
              <a:pPr/>
              <a:t>‹N°›</a:t>
            </a:fld>
            <a:endParaRPr lang="fr-BE"/>
          </a:p>
        </p:txBody>
      </p:sp>
    </p:spTree>
    <p:extLst>
      <p:ext uri="{BB962C8B-B14F-4D97-AF65-F5344CB8AC3E}">
        <p14:creationId xmlns:p14="http://schemas.microsoft.com/office/powerpoint/2010/main" val="6402587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2B93C42-7A79-456C-AF05-F8DAC7599C56}" type="slidenum">
              <a:rPr lang="fr-BE" smtClean="0"/>
              <a:pPr/>
              <a:t>‹N°›</a:t>
            </a:fld>
            <a:endParaRPr lang="fr-B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98546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2B93C42-7A79-456C-AF05-F8DAC7599C56}" type="slidenum">
              <a:rPr lang="fr-BE" smtClean="0"/>
              <a:pPr/>
              <a:t>‹N°›</a:t>
            </a:fld>
            <a:endParaRPr lang="fr-BE"/>
          </a:p>
        </p:txBody>
      </p:sp>
    </p:spTree>
    <p:extLst>
      <p:ext uri="{BB962C8B-B14F-4D97-AF65-F5344CB8AC3E}">
        <p14:creationId xmlns:p14="http://schemas.microsoft.com/office/powerpoint/2010/main" val="55383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58453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72B93C42-7A79-456C-AF05-F8DAC7599C56}" type="slidenum">
              <a:rPr lang="fr-BE" smtClean="0"/>
              <a:pPr/>
              <a:t>‹N°›</a:t>
            </a:fld>
            <a:endParaRPr lang="fr-BE"/>
          </a:p>
        </p:txBody>
      </p:sp>
    </p:spTree>
    <p:extLst>
      <p:ext uri="{BB962C8B-B14F-4D97-AF65-F5344CB8AC3E}">
        <p14:creationId xmlns:p14="http://schemas.microsoft.com/office/powerpoint/2010/main" val="4401405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72B93C42-7A79-456C-AF05-F8DAC7599C56}" type="slidenum">
              <a:rPr lang="fr-BE" smtClean="0"/>
              <a:pPr/>
              <a:t>‹N°›</a:t>
            </a:fld>
            <a:endParaRPr lang="fr-BE"/>
          </a:p>
        </p:txBody>
      </p:sp>
    </p:spTree>
    <p:extLst>
      <p:ext uri="{BB962C8B-B14F-4D97-AF65-F5344CB8AC3E}">
        <p14:creationId xmlns:p14="http://schemas.microsoft.com/office/powerpoint/2010/main" val="29924023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BE"/>
          </a:p>
        </p:txBody>
      </p:sp>
      <p:sp>
        <p:nvSpPr>
          <p:cNvPr id="9" name="Slide Number Placeholder 8"/>
          <p:cNvSpPr>
            <a:spLocks noGrp="1"/>
          </p:cNvSpPr>
          <p:nvPr>
            <p:ph type="sldNum" sz="quarter" idx="12"/>
          </p:nvPr>
        </p:nvSpPr>
        <p:spPr/>
        <p:txBody>
          <a:bodyPr/>
          <a:lstStyle/>
          <a:p>
            <a:fld id="{72B93C42-7A79-456C-AF05-F8DAC7599C56}" type="slidenum">
              <a:rPr lang="fr-BE" smtClean="0"/>
              <a:pPr/>
              <a:t>‹N°›</a:t>
            </a:fld>
            <a:endParaRPr lang="fr-BE"/>
          </a:p>
        </p:txBody>
      </p:sp>
    </p:spTree>
    <p:extLst>
      <p:ext uri="{BB962C8B-B14F-4D97-AF65-F5344CB8AC3E}">
        <p14:creationId xmlns:p14="http://schemas.microsoft.com/office/powerpoint/2010/main" val="8562111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B29DAB4-7F44-4C9E-95EB-A668DF1A747C}" type="datetimeFigureOut">
              <a:rPr lang="fr-BE" smtClean="0"/>
              <a:pPr/>
              <a:t>19-11-2018</a:t>
            </a:fld>
            <a:endParaRPr lang="fr-B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BE">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2B93C42-7A79-456C-AF05-F8DAC7599C56}" type="slidenum">
              <a:rPr lang="fr-BE" smtClean="0">
                <a:solidFill>
                  <a:srgbClr val="637052"/>
                </a:solidFill>
              </a:rPr>
              <a:pPr/>
              <a:t>‹N°›</a:t>
            </a:fld>
            <a:endParaRPr lang="fr-BE">
              <a:solidFill>
                <a:srgbClr val="637052"/>
              </a:solidFill>
            </a:endParaRPr>
          </a:p>
        </p:txBody>
      </p:sp>
    </p:spTree>
    <p:extLst>
      <p:ext uri="{BB962C8B-B14F-4D97-AF65-F5344CB8AC3E}">
        <p14:creationId xmlns:p14="http://schemas.microsoft.com/office/powerpoint/2010/main" val="3450274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72B93C42-7A79-456C-AF05-F8DAC7599C56}" type="slidenum">
              <a:rPr lang="fr-BE" smtClean="0"/>
              <a:pPr/>
              <a:t>‹N°›</a:t>
            </a:fld>
            <a:endParaRPr lang="fr-BE"/>
          </a:p>
        </p:txBody>
      </p:sp>
    </p:spTree>
    <p:extLst>
      <p:ext uri="{BB962C8B-B14F-4D97-AF65-F5344CB8AC3E}">
        <p14:creationId xmlns:p14="http://schemas.microsoft.com/office/powerpoint/2010/main" val="35433719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2B93C42-7A79-456C-AF05-F8DAC7599C56}" type="slidenum">
              <a:rPr lang="fr-BE" smtClean="0"/>
              <a:pPr/>
              <a:t>‹N°›</a:t>
            </a:fld>
            <a:endParaRPr lang="fr-BE"/>
          </a:p>
        </p:txBody>
      </p:sp>
    </p:spTree>
    <p:extLst>
      <p:ext uri="{BB962C8B-B14F-4D97-AF65-F5344CB8AC3E}">
        <p14:creationId xmlns:p14="http://schemas.microsoft.com/office/powerpoint/2010/main" val="1337173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B29DAB4-7F44-4C9E-95EB-A668DF1A747C}" type="datetimeFigureOut">
              <a:rPr lang="fr-BE" smtClean="0"/>
              <a:pPr/>
              <a:t>19-11-2018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72B93C42-7A79-456C-AF05-F8DAC7599C56}" type="slidenum">
              <a:rPr lang="fr-BE" smtClean="0"/>
              <a:pPr/>
              <a:t>‹N°›</a:t>
            </a:fld>
            <a:endParaRPr lang="fr-BE"/>
          </a:p>
        </p:txBody>
      </p:sp>
    </p:spTree>
    <p:extLst>
      <p:ext uri="{BB962C8B-B14F-4D97-AF65-F5344CB8AC3E}">
        <p14:creationId xmlns:p14="http://schemas.microsoft.com/office/powerpoint/2010/main" val="392821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060534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solidFill>
                  <a:srgbClr val="637052"/>
                </a:solidFill>
              </a:rPr>
              <a:pPr/>
              <a:t>‹N°›</a:t>
            </a:fld>
            <a:endParaRPr lang="en-US" dirty="0">
              <a:solidFill>
                <a:srgbClr val="637052"/>
              </a:solidFill>
            </a:endParaRPr>
          </a:p>
        </p:txBody>
      </p:sp>
    </p:spTree>
    <p:extLst>
      <p:ext uri="{BB962C8B-B14F-4D97-AF65-F5344CB8AC3E}">
        <p14:creationId xmlns:p14="http://schemas.microsoft.com/office/powerpoint/2010/main" val="240248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40965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B61BEF0D-F0BB-DE4B-95CE-6DB70DBA9567}" type="datetimeFigureOut">
              <a:rPr lang="en-US" smtClean="0"/>
              <a:pPr defTabSz="457200"/>
              <a:t>11/19/2018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D57F1E4F-1CFF-5643-939E-217C01CDF565}" type="slidenum">
              <a:rPr lang="en-US" smtClean="0"/>
              <a:pPr defTabSz="457200"/>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66664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B61BEF0D-F0BB-DE4B-95CE-6DB70DBA9567}" type="datetimeFigureOut">
              <a:rPr lang="en-US" smtClean="0"/>
              <a:pPr defTabSz="457200"/>
              <a:t>11/19/2018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D57F1E4F-1CFF-5643-939E-217C01CDF565}" type="slidenum">
              <a:rPr lang="en-US" smtClean="0"/>
              <a:pPr defTabSz="457200"/>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23506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B61BEF0D-F0BB-DE4B-95CE-6DB70DBA9567}" type="datetimeFigureOut">
              <a:rPr lang="en-US" smtClean="0"/>
              <a:pPr defTabSz="457200"/>
              <a:t>11/19/2018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D57F1E4F-1CFF-5643-939E-217C01CDF565}" type="slidenum">
              <a:rPr lang="en-US" smtClean="0"/>
              <a:pPr defTabSz="457200"/>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36653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B61BEF0D-F0BB-DE4B-95CE-6DB70DBA9567}" type="datetimeFigureOut">
              <a:rPr lang="en-US" smtClean="0"/>
              <a:pPr defTabSz="457200"/>
              <a:t>11/19/2018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D57F1E4F-1CFF-5643-939E-217C01CDF565}" type="slidenum">
              <a:rPr lang="en-US" smtClean="0"/>
              <a:pPr defTabSz="457200"/>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65088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B61BEF0D-F0BB-DE4B-95CE-6DB70DBA9567}" type="datetimeFigureOut">
              <a:rPr lang="en-US" smtClean="0"/>
              <a:pPr defTabSz="457200"/>
              <a:t>11/19/2018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D57F1E4F-1CFF-5643-939E-217C01CDF565}" type="slidenum">
              <a:rPr lang="en-US" smtClean="0"/>
              <a:pPr defTabSz="457200"/>
              <a:t>‹N°›</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539276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B29DAB4-7F44-4C9E-95EB-A668DF1A747C}" type="datetimeFigureOut">
              <a:rPr lang="fr-BE" smtClean="0"/>
              <a:pPr/>
              <a:t>19-11-2018</a:t>
            </a:fld>
            <a:endParaRPr lang="fr-B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B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2B93C42-7A79-456C-AF05-F8DAC7599C56}" type="slidenum">
              <a:rPr lang="fr-BE" smtClean="0"/>
              <a:pPr/>
              <a:t>‹N°›</a:t>
            </a:fld>
            <a:endParaRPr lang="fr-B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8266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82583" y="3059853"/>
            <a:ext cx="9811383" cy="955887"/>
          </a:xfrm>
        </p:spPr>
        <p:txBody>
          <a:bodyPr>
            <a:normAutofit/>
          </a:bodyPr>
          <a:lstStyle/>
          <a:p>
            <a:pPr algn="ctr"/>
            <a:r>
              <a:rPr lang="fr-BE" sz="4400" dirty="0" smtClean="0"/>
              <a:t>Résultats de l’enquête PIRLS 2016</a:t>
            </a:r>
            <a:endParaRPr lang="fr-BE" sz="4400" dirty="0"/>
          </a:p>
        </p:txBody>
      </p:sp>
      <p:sp>
        <p:nvSpPr>
          <p:cNvPr id="4" name="ZoneTexte 3"/>
          <p:cNvSpPr txBox="1"/>
          <p:nvPr/>
        </p:nvSpPr>
        <p:spPr>
          <a:xfrm>
            <a:off x="8607813" y="4446270"/>
            <a:ext cx="2486153" cy="738664"/>
          </a:xfrm>
          <a:prstGeom prst="rect">
            <a:avLst/>
          </a:prstGeom>
          <a:noFill/>
        </p:spPr>
        <p:txBody>
          <a:bodyPr wrap="square" rtlCol="0">
            <a:spAutoFit/>
          </a:bodyPr>
          <a:lstStyle/>
          <a:p>
            <a:pPr algn="r"/>
            <a:r>
              <a:rPr lang="fr-BE" sz="2400" dirty="0" smtClean="0"/>
              <a:t>Patricia Schillings</a:t>
            </a:r>
          </a:p>
          <a:p>
            <a:pPr algn="r"/>
            <a:endParaRPr lang="fr-BE" dirty="0" smtClean="0">
              <a:solidFill>
                <a:schemeClr val="tx2"/>
              </a:solidFill>
            </a:endParaRPr>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3117" y="218035"/>
            <a:ext cx="1661698" cy="934705"/>
          </a:xfrm>
          <a:prstGeom prst="rect">
            <a:avLst/>
          </a:prstGeom>
        </p:spPr>
      </p:pic>
      <p:sp>
        <p:nvSpPr>
          <p:cNvPr id="7" name="ZoneTexte 6"/>
          <p:cNvSpPr txBox="1"/>
          <p:nvPr/>
        </p:nvSpPr>
        <p:spPr>
          <a:xfrm>
            <a:off x="4262719" y="5738187"/>
            <a:ext cx="4480560" cy="369332"/>
          </a:xfrm>
          <a:prstGeom prst="rect">
            <a:avLst/>
          </a:prstGeom>
          <a:noFill/>
        </p:spPr>
        <p:txBody>
          <a:bodyPr wrap="square" rtlCol="0">
            <a:spAutoFit/>
          </a:bodyPr>
          <a:lstStyle/>
          <a:p>
            <a:r>
              <a:rPr lang="fr-BE" dirty="0" smtClean="0"/>
              <a:t>Commission de pilotage – 20 novembre 2018</a:t>
            </a:r>
            <a:endParaRPr lang="fr-BE" dirty="0"/>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70" y="472449"/>
            <a:ext cx="3238500" cy="762000"/>
          </a:xfrm>
          <a:prstGeom prst="rect">
            <a:avLst/>
          </a:prstGeom>
        </p:spPr>
      </p:pic>
    </p:spTree>
    <p:extLst>
      <p:ext uri="{BB962C8B-B14F-4D97-AF65-F5344CB8AC3E}">
        <p14:creationId xmlns:p14="http://schemas.microsoft.com/office/powerpoint/2010/main" val="1581770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re 1"/>
          <p:cNvSpPr>
            <a:spLocks noGrp="1"/>
          </p:cNvSpPr>
          <p:nvPr>
            <p:ph type="title"/>
          </p:nvPr>
        </p:nvSpPr>
        <p:spPr>
          <a:xfrm>
            <a:off x="366711" y="0"/>
            <a:ext cx="10018713" cy="955982"/>
          </a:xfrm>
        </p:spPr>
        <p:txBody>
          <a:bodyPr>
            <a:normAutofit fontScale="90000"/>
          </a:bodyPr>
          <a:lstStyle/>
          <a:p>
            <a:r>
              <a:rPr lang="fr-BE" dirty="0" smtClean="0"/>
              <a:t>Résultats</a:t>
            </a:r>
            <a:br>
              <a:rPr lang="fr-BE" dirty="0" smtClean="0"/>
            </a:br>
            <a:r>
              <a:rPr lang="fr-BE" sz="2400" i="1" dirty="0" smtClean="0"/>
              <a:t>les niveaux de compétences</a:t>
            </a:r>
            <a:endParaRPr lang="fr-BE" sz="2400" i="1" dirty="0"/>
          </a:p>
        </p:txBody>
      </p:sp>
      <p:graphicFrame>
        <p:nvGraphicFramePr>
          <p:cNvPr id="4" name="Espace réservé du contenu 3"/>
          <p:cNvGraphicFramePr>
            <a:graphicFrameLocks noGrp="1"/>
          </p:cNvGraphicFramePr>
          <p:nvPr>
            <p:ph idx="1"/>
            <p:extLst/>
          </p:nvPr>
        </p:nvGraphicFramePr>
        <p:xfrm>
          <a:off x="224287" y="963092"/>
          <a:ext cx="11404935" cy="5029235"/>
        </p:xfrm>
        <a:graphic>
          <a:graphicData uri="http://schemas.openxmlformats.org/drawingml/2006/table">
            <a:tbl>
              <a:tblPr firstRow="1" bandRow="1">
                <a:tableStyleId>{5C22544A-7EE6-4342-B048-85BDC9FD1C3A}</a:tableStyleId>
              </a:tblPr>
              <a:tblGrid>
                <a:gridCol w="3801645">
                  <a:extLst>
                    <a:ext uri="{9D8B030D-6E8A-4147-A177-3AD203B41FA5}">
                      <a16:colId xmlns="" xmlns:a16="http://schemas.microsoft.com/office/drawing/2014/main" val="20000"/>
                    </a:ext>
                  </a:extLst>
                </a:gridCol>
                <a:gridCol w="3801645">
                  <a:extLst>
                    <a:ext uri="{9D8B030D-6E8A-4147-A177-3AD203B41FA5}">
                      <a16:colId xmlns="" xmlns:a16="http://schemas.microsoft.com/office/drawing/2014/main" val="20001"/>
                    </a:ext>
                  </a:extLst>
                </a:gridCol>
                <a:gridCol w="3801645">
                  <a:extLst>
                    <a:ext uri="{9D8B030D-6E8A-4147-A177-3AD203B41FA5}">
                      <a16:colId xmlns="" xmlns:a16="http://schemas.microsoft.com/office/drawing/2014/main" val="20002"/>
                    </a:ext>
                  </a:extLst>
                </a:gridCol>
              </a:tblGrid>
              <a:tr h="428020">
                <a:tc>
                  <a:txBody>
                    <a:bodyPr/>
                    <a:lstStyle/>
                    <a:p>
                      <a:pPr algn="ctr"/>
                      <a:r>
                        <a:rPr lang="fr-BE" dirty="0" smtClean="0">
                          <a:solidFill>
                            <a:schemeClr val="tx1"/>
                          </a:solidFill>
                        </a:rPr>
                        <a:t>Évolution </a:t>
                      </a:r>
                      <a:r>
                        <a:rPr lang="fr-BE" sz="1800" dirty="0" smtClean="0">
                          <a:solidFill>
                            <a:schemeClr val="tx1"/>
                          </a:solidFill>
                        </a:rPr>
                        <a:t>2011-201</a:t>
                      </a:r>
                      <a:r>
                        <a:rPr lang="fr-BE" sz="1800" b="1" kern="1200" dirty="0" smtClean="0">
                          <a:solidFill>
                            <a:schemeClr val="tx1"/>
                          </a:solidFill>
                          <a:latin typeface="+mn-lt"/>
                          <a:ea typeface="+mn-ea"/>
                          <a:cs typeface="+mn-cs"/>
                        </a:rPr>
                        <a:t>6</a:t>
                      </a:r>
                      <a:endParaRPr lang="fr-BE" sz="1800" b="1" kern="1200" dirty="0">
                        <a:solidFill>
                          <a:schemeClr val="tx1"/>
                        </a:solidFill>
                        <a:latin typeface="+mn-lt"/>
                        <a:ea typeface="+mn-ea"/>
                        <a:cs typeface="+mn-cs"/>
                      </a:endParaRPr>
                    </a:p>
                  </a:txBody>
                  <a:tcPr anchor="ctr">
                    <a:solidFill>
                      <a:schemeClr val="accent2">
                        <a:lumMod val="20000"/>
                        <a:lumOff val="80000"/>
                      </a:schemeClr>
                    </a:solidFill>
                  </a:tcPr>
                </a:tc>
                <a:tc>
                  <a:txBody>
                    <a:bodyPr/>
                    <a:lstStyle/>
                    <a:p>
                      <a:pPr algn="ctr"/>
                      <a:r>
                        <a:rPr lang="fr-BE" dirty="0" smtClean="0">
                          <a:solidFill>
                            <a:schemeClr val="tx1"/>
                          </a:solidFill>
                        </a:rPr>
                        <a:t>Selon le genre</a:t>
                      </a:r>
                      <a:endParaRPr lang="fr-BE" dirty="0">
                        <a:solidFill>
                          <a:schemeClr val="tx1"/>
                        </a:solidFill>
                      </a:endParaRPr>
                    </a:p>
                  </a:txBody>
                  <a:tcPr anchor="ctr">
                    <a:solidFill>
                      <a:schemeClr val="accent2">
                        <a:lumMod val="20000"/>
                        <a:lumOff val="80000"/>
                      </a:schemeClr>
                    </a:solidFill>
                  </a:tcPr>
                </a:tc>
                <a:tc>
                  <a:txBody>
                    <a:bodyPr/>
                    <a:lstStyle/>
                    <a:p>
                      <a:pPr algn="ctr"/>
                      <a:r>
                        <a:rPr lang="fr-BE" dirty="0" smtClean="0">
                          <a:solidFill>
                            <a:schemeClr val="tx1"/>
                          </a:solidFill>
                        </a:rPr>
                        <a:t>Selon le retard</a:t>
                      </a:r>
                      <a:r>
                        <a:rPr lang="fr-BE" baseline="0" dirty="0" smtClean="0">
                          <a:solidFill>
                            <a:schemeClr val="tx1"/>
                          </a:solidFill>
                        </a:rPr>
                        <a:t> scolaire</a:t>
                      </a:r>
                      <a:endParaRPr lang="fr-BE" dirty="0">
                        <a:solidFill>
                          <a:schemeClr val="tx1"/>
                        </a:solidFill>
                      </a:endParaRPr>
                    </a:p>
                  </a:txBody>
                  <a:tcPr anchor="ctr">
                    <a:solidFill>
                      <a:schemeClr val="accent2">
                        <a:lumMod val="20000"/>
                        <a:lumOff val="80000"/>
                      </a:schemeClr>
                    </a:solidFill>
                  </a:tcPr>
                </a:tc>
                <a:extLst>
                  <a:ext uri="{0D108BD9-81ED-4DB2-BD59-A6C34878D82A}">
                    <a16:rowId xmlns="" xmlns:a16="http://schemas.microsoft.com/office/drawing/2014/main" val="10000"/>
                  </a:ext>
                </a:extLst>
              </a:tr>
              <a:tr h="4601215">
                <a:tc>
                  <a:txBody>
                    <a:bodyPr/>
                    <a:lstStyle/>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smtClean="0"/>
                    </a:p>
                    <a:p>
                      <a:pPr algn="ctr"/>
                      <a:endParaRPr lang="fr-BE" dirty="0"/>
                    </a:p>
                  </a:txBody>
                  <a:tcPr>
                    <a:noFill/>
                  </a:tcPr>
                </a:tc>
                <a:tc>
                  <a:txBody>
                    <a:bodyPr/>
                    <a:lstStyle/>
                    <a:p>
                      <a:pPr algn="ctr"/>
                      <a:endParaRPr lang="fr-BE" dirty="0"/>
                    </a:p>
                  </a:txBody>
                  <a:tcPr>
                    <a:noFill/>
                  </a:tcPr>
                </a:tc>
                <a:tc>
                  <a:txBody>
                    <a:bodyPr/>
                    <a:lstStyle/>
                    <a:p>
                      <a:pPr algn="ctr"/>
                      <a:endParaRPr lang="fr-BE" dirty="0"/>
                    </a:p>
                  </a:txBody>
                  <a:tcPr>
                    <a:noFill/>
                  </a:tcPr>
                </a:tc>
                <a:extLst>
                  <a:ext uri="{0D108BD9-81ED-4DB2-BD59-A6C34878D82A}">
                    <a16:rowId xmlns="" xmlns:a16="http://schemas.microsoft.com/office/drawing/2014/main" val="10001"/>
                  </a:ext>
                </a:extLst>
              </a:tr>
            </a:tbl>
          </a:graphicData>
        </a:graphic>
      </p:graphicFrame>
      <p:pic>
        <p:nvPicPr>
          <p:cNvPr id="5" name="Image 4"/>
          <p:cNvPicPr/>
          <p:nvPr/>
        </p:nvPicPr>
        <p:blipFill rotWithShape="1">
          <a:blip r:embed="rId2">
            <a:extLst>
              <a:ext uri="{28A0092B-C50C-407E-A947-70E740481C1C}">
                <a14:useLocalDpi xmlns:a14="http://schemas.microsoft.com/office/drawing/2010/main" val="0"/>
              </a:ext>
            </a:extLst>
          </a:blip>
          <a:srcRect t="4401" r="5903"/>
          <a:stretch/>
        </p:blipFill>
        <p:spPr bwMode="auto">
          <a:xfrm>
            <a:off x="224288" y="1867853"/>
            <a:ext cx="3719062" cy="4046262"/>
          </a:xfrm>
          <a:prstGeom prst="rect">
            <a:avLst/>
          </a:prstGeom>
          <a:noFill/>
        </p:spPr>
      </p:pic>
      <p:pic>
        <p:nvPicPr>
          <p:cNvPr id="6" name="Image 5"/>
          <p:cNvPicPr/>
          <p:nvPr/>
        </p:nvPicPr>
        <p:blipFill rotWithShape="1">
          <a:blip r:embed="rId3">
            <a:extLst>
              <a:ext uri="{28A0092B-C50C-407E-A947-70E740481C1C}">
                <a14:useLocalDpi xmlns:a14="http://schemas.microsoft.com/office/drawing/2010/main" val="0"/>
              </a:ext>
            </a:extLst>
          </a:blip>
          <a:srcRect l="28715" t="3657" r="3215"/>
          <a:stretch/>
        </p:blipFill>
        <p:spPr bwMode="auto">
          <a:xfrm>
            <a:off x="4690911" y="1714500"/>
            <a:ext cx="2981477" cy="4260574"/>
          </a:xfrm>
          <a:prstGeom prst="rect">
            <a:avLst/>
          </a:prstGeom>
          <a:noFill/>
          <a:ln>
            <a:noFill/>
          </a:ln>
          <a:extLst>
            <a:ext uri="{53640926-AAD7-44D8-BBD7-CCE9431645EC}">
              <a14:shadowObscured xmlns:a14="http://schemas.microsoft.com/office/drawing/2010/main"/>
            </a:ext>
          </a:extLst>
        </p:spPr>
      </p:pic>
      <p:pic>
        <p:nvPicPr>
          <p:cNvPr id="7" name="Image 6"/>
          <p:cNvPicPr/>
          <p:nvPr/>
        </p:nvPicPr>
        <p:blipFill rotWithShape="1">
          <a:blip r:embed="rId4">
            <a:extLst>
              <a:ext uri="{28A0092B-C50C-407E-A947-70E740481C1C}">
                <a14:useLocalDpi xmlns:a14="http://schemas.microsoft.com/office/drawing/2010/main" val="0"/>
              </a:ext>
            </a:extLst>
          </a:blip>
          <a:srcRect l="29268" t="3051" r="2927"/>
          <a:stretch/>
        </p:blipFill>
        <p:spPr bwMode="auto">
          <a:xfrm>
            <a:off x="8438148" y="1871663"/>
            <a:ext cx="2920416" cy="4103411"/>
          </a:xfrm>
          <a:prstGeom prst="rect">
            <a:avLst/>
          </a:prstGeom>
          <a:noFill/>
          <a:ln>
            <a:noFill/>
          </a:ln>
          <a:extLst>
            <a:ext uri="{53640926-AAD7-44D8-BBD7-CCE9431645EC}">
              <a14:shadowObscured xmlns:a14="http://schemas.microsoft.com/office/drawing/2010/main"/>
            </a:ext>
          </a:extLst>
        </p:spPr>
      </p:pic>
      <p:sp>
        <p:nvSpPr>
          <p:cNvPr id="8" name="ZoneTexte 7"/>
          <p:cNvSpPr txBox="1"/>
          <p:nvPr/>
        </p:nvSpPr>
        <p:spPr>
          <a:xfrm>
            <a:off x="603500" y="6079978"/>
            <a:ext cx="3397902" cy="738664"/>
          </a:xfrm>
          <a:prstGeom prst="rect">
            <a:avLst/>
          </a:prstGeom>
          <a:noFill/>
        </p:spPr>
        <p:txBody>
          <a:bodyPr wrap="square" rtlCol="0">
            <a:spAutoFit/>
          </a:bodyPr>
          <a:lstStyle/>
          <a:p>
            <a:pPr algn="ctr" defTabSz="457200"/>
            <a:r>
              <a:rPr lang="fr-BE" sz="1400" dirty="0">
                <a:solidFill>
                  <a:srgbClr val="000000"/>
                </a:solidFill>
              </a:rPr>
              <a:t>Graphique 8: évolution de la répartition des élèves aux différents niveaux de compétences</a:t>
            </a:r>
          </a:p>
        </p:txBody>
      </p:sp>
      <p:sp>
        <p:nvSpPr>
          <p:cNvPr id="9" name="ZoneTexte 8"/>
          <p:cNvSpPr txBox="1"/>
          <p:nvPr/>
        </p:nvSpPr>
        <p:spPr>
          <a:xfrm>
            <a:off x="4415296" y="6171966"/>
            <a:ext cx="3397902" cy="738664"/>
          </a:xfrm>
          <a:prstGeom prst="rect">
            <a:avLst/>
          </a:prstGeom>
          <a:noFill/>
        </p:spPr>
        <p:txBody>
          <a:bodyPr wrap="square" rtlCol="0">
            <a:spAutoFit/>
          </a:bodyPr>
          <a:lstStyle/>
          <a:p>
            <a:pPr algn="ctr" defTabSz="457200"/>
            <a:r>
              <a:rPr lang="fr-BE" sz="1400" dirty="0">
                <a:solidFill>
                  <a:srgbClr val="000000"/>
                </a:solidFill>
              </a:rPr>
              <a:t>Graphique 9: répartition des élèves aux différents niveaux de compétences selon le genre</a:t>
            </a:r>
          </a:p>
        </p:txBody>
      </p:sp>
      <p:sp>
        <p:nvSpPr>
          <p:cNvPr id="10" name="ZoneTexte 9"/>
          <p:cNvSpPr txBox="1"/>
          <p:nvPr/>
        </p:nvSpPr>
        <p:spPr>
          <a:xfrm>
            <a:off x="8086733" y="6164857"/>
            <a:ext cx="3397902" cy="738664"/>
          </a:xfrm>
          <a:prstGeom prst="rect">
            <a:avLst/>
          </a:prstGeom>
          <a:noFill/>
        </p:spPr>
        <p:txBody>
          <a:bodyPr wrap="square" rtlCol="0">
            <a:spAutoFit/>
          </a:bodyPr>
          <a:lstStyle/>
          <a:p>
            <a:pPr algn="ctr" defTabSz="457200"/>
            <a:r>
              <a:rPr lang="fr-BE" sz="1400" dirty="0">
                <a:solidFill>
                  <a:srgbClr val="000000"/>
                </a:solidFill>
              </a:rPr>
              <a:t>Graphique 10: répartition des élèves aux différents niveaux de compétences selon le retard scolaire</a:t>
            </a:r>
          </a:p>
        </p:txBody>
      </p:sp>
    </p:spTree>
    <p:extLst>
      <p:ext uri="{BB962C8B-B14F-4D97-AF65-F5344CB8AC3E}">
        <p14:creationId xmlns:p14="http://schemas.microsoft.com/office/powerpoint/2010/main" val="1333442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855020" y="17254"/>
            <a:ext cx="6461509" cy="6858000"/>
          </a:xfrm>
          <a:prstGeom prst="rect">
            <a:avLst/>
          </a:prstGeom>
          <a:noFill/>
        </p:spPr>
      </p:pic>
      <p:sp>
        <p:nvSpPr>
          <p:cNvPr id="5" name="ZoneTexte 4"/>
          <p:cNvSpPr txBox="1"/>
          <p:nvPr/>
        </p:nvSpPr>
        <p:spPr>
          <a:xfrm>
            <a:off x="9713343" y="2690337"/>
            <a:ext cx="2478657" cy="954107"/>
          </a:xfrm>
          <a:prstGeom prst="rect">
            <a:avLst/>
          </a:prstGeom>
          <a:noFill/>
        </p:spPr>
        <p:txBody>
          <a:bodyPr wrap="square" rtlCol="0">
            <a:spAutoFit/>
          </a:bodyPr>
          <a:lstStyle/>
          <a:p>
            <a:pPr defTabSz="457200"/>
            <a:r>
              <a:rPr lang="fr-BE" sz="1400" dirty="0">
                <a:solidFill>
                  <a:srgbClr val="000000"/>
                </a:solidFill>
              </a:rPr>
              <a:t>Graphique 7: répartition des élèves aux différents niveaux de compétences dans les pays du groupe de référence</a:t>
            </a:r>
          </a:p>
        </p:txBody>
      </p:sp>
    </p:spTree>
    <p:extLst>
      <p:ext uri="{BB962C8B-B14F-4D97-AF65-F5344CB8AC3E}">
        <p14:creationId xmlns:p14="http://schemas.microsoft.com/office/powerpoint/2010/main" val="2951980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Les pratiques </a:t>
            </a:r>
            <a:r>
              <a:rPr lang="fr-BE" dirty="0" smtClean="0"/>
              <a:t>de classe</a:t>
            </a:r>
            <a:endParaRPr lang="fr-BE" dirty="0"/>
          </a:p>
        </p:txBody>
      </p:sp>
      <p:sp>
        <p:nvSpPr>
          <p:cNvPr id="8" name="Espace réservé du contenu 7"/>
          <p:cNvSpPr>
            <a:spLocks noGrp="1"/>
          </p:cNvSpPr>
          <p:nvPr>
            <p:ph idx="1"/>
          </p:nvPr>
        </p:nvSpPr>
        <p:spPr>
          <a:xfrm>
            <a:off x="1097280" y="1845734"/>
            <a:ext cx="10058400" cy="520276"/>
          </a:xfrm>
        </p:spPr>
        <p:txBody>
          <a:bodyPr/>
          <a:lstStyle/>
          <a:p>
            <a:pPr>
              <a:buFont typeface="Wingdings" panose="05000000000000000000" pitchFamily="2" charset="2"/>
              <a:buChar char="§"/>
            </a:pPr>
            <a:r>
              <a:rPr lang="fr-BE" dirty="0" smtClean="0"/>
              <a:t> Les types d’écrits</a:t>
            </a:r>
          </a:p>
          <a:p>
            <a:pPr marL="0" indent="0">
              <a:buNone/>
            </a:pPr>
            <a:endParaRPr lang="fr-BE" dirty="0"/>
          </a:p>
        </p:txBody>
      </p:sp>
      <p:graphicFrame>
        <p:nvGraphicFramePr>
          <p:cNvPr id="5" name="Tableau 4"/>
          <p:cNvGraphicFramePr>
            <a:graphicFrameLocks noGrp="1"/>
          </p:cNvGraphicFramePr>
          <p:nvPr>
            <p:extLst/>
          </p:nvPr>
        </p:nvGraphicFramePr>
        <p:xfrm>
          <a:off x="511742" y="2366010"/>
          <a:ext cx="11229476" cy="3211422"/>
        </p:xfrm>
        <a:graphic>
          <a:graphicData uri="http://schemas.openxmlformats.org/drawingml/2006/table">
            <a:tbl>
              <a:tblPr firstRow="1" firstCol="1" bandRow="1"/>
              <a:tblGrid>
                <a:gridCol w="1668380">
                  <a:extLst>
                    <a:ext uri="{9D8B030D-6E8A-4147-A177-3AD203B41FA5}">
                      <a16:colId xmlns="" xmlns:a16="http://schemas.microsoft.com/office/drawing/2014/main" val="2615594253"/>
                    </a:ext>
                  </a:extLst>
                </a:gridCol>
                <a:gridCol w="5783008">
                  <a:extLst>
                    <a:ext uri="{9D8B030D-6E8A-4147-A177-3AD203B41FA5}">
                      <a16:colId xmlns="" xmlns:a16="http://schemas.microsoft.com/office/drawing/2014/main" val="2867667368"/>
                    </a:ext>
                  </a:extLst>
                </a:gridCol>
                <a:gridCol w="1341288">
                  <a:extLst>
                    <a:ext uri="{9D8B030D-6E8A-4147-A177-3AD203B41FA5}">
                      <a16:colId xmlns="" xmlns:a16="http://schemas.microsoft.com/office/drawing/2014/main" val="3836012689"/>
                    </a:ext>
                  </a:extLst>
                </a:gridCol>
                <a:gridCol w="1341288">
                  <a:extLst>
                    <a:ext uri="{9D8B030D-6E8A-4147-A177-3AD203B41FA5}">
                      <a16:colId xmlns="" xmlns:a16="http://schemas.microsoft.com/office/drawing/2014/main" val="1306495628"/>
                    </a:ext>
                  </a:extLst>
                </a:gridCol>
                <a:gridCol w="1095512">
                  <a:extLst>
                    <a:ext uri="{9D8B030D-6E8A-4147-A177-3AD203B41FA5}">
                      <a16:colId xmlns="" xmlns:a16="http://schemas.microsoft.com/office/drawing/2014/main" val="184097534"/>
                    </a:ext>
                  </a:extLst>
                </a:gridCol>
              </a:tblGrid>
              <a:tr h="293681">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a:t>
                      </a:r>
                      <a:endParaRPr lang="fr-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400" i="1" dirty="0">
                          <a:effectLst/>
                          <a:latin typeface="Calibri" panose="020F0502020204030204" pitchFamily="34" charset="0"/>
                          <a:ea typeface="Calibri" panose="020F0502020204030204" pitchFamily="34" charset="0"/>
                          <a:cs typeface="Times New Roman" panose="02020603050405020304" pitchFamily="18" charset="0"/>
                        </a:rPr>
                        <a:t>Modalité de réponse : « Au moins une fois par semaine »</a:t>
                      </a:r>
                      <a:endParaRPr lang="fr-BE"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800" b="0" i="1" dirty="0">
                          <a:effectLst/>
                          <a:latin typeface="Calibri" panose="020F0502020204030204" pitchFamily="34" charset="0"/>
                          <a:ea typeface="Calibri" panose="020F0502020204030204" pitchFamily="34" charset="0"/>
                          <a:cs typeface="Times New Roman" panose="02020603050405020304" pitchFamily="18" charset="0"/>
                        </a:rPr>
                        <a:t>FW-B</a:t>
                      </a:r>
                      <a:endParaRPr lang="fr-BE" sz="2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fr-BE" sz="1800" b="0" i="1" dirty="0" smtClean="0">
                          <a:effectLst/>
                          <a:latin typeface="Calibri" panose="020F0502020204030204" pitchFamily="34" charset="0"/>
                          <a:ea typeface="Calibri" panose="020F0502020204030204" pitchFamily="34" charset="0"/>
                          <a:cs typeface="Times New Roman" panose="02020603050405020304" pitchFamily="18" charset="0"/>
                        </a:rPr>
                        <a:t>UE +</a:t>
                      </a:r>
                      <a:endParaRPr lang="fr-BE" sz="2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BBC"/>
                    </a:solidFill>
                  </a:tcPr>
                </a:tc>
                <a:tc>
                  <a:txBody>
                    <a:bodyPr/>
                    <a:lstStyle/>
                    <a:p>
                      <a:pPr algn="ctr">
                        <a:lnSpc>
                          <a:spcPct val="107000"/>
                        </a:lnSpc>
                        <a:spcAft>
                          <a:spcPts val="0"/>
                        </a:spcAft>
                      </a:pPr>
                      <a:r>
                        <a:rPr lang="fr-BE" sz="1800" b="0" i="1" dirty="0">
                          <a:effectLst/>
                          <a:latin typeface="Calibri" panose="020F0502020204030204" pitchFamily="34" charset="0"/>
                          <a:ea typeface="Calibri" panose="020F0502020204030204" pitchFamily="34" charset="0"/>
                          <a:cs typeface="Times New Roman" panose="02020603050405020304" pitchFamily="18" charset="0"/>
                        </a:rPr>
                        <a:t>Écart</a:t>
                      </a:r>
                      <a:endParaRPr lang="fr-BE" sz="2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84772162"/>
                  </a:ext>
                </a:extLst>
              </a:tr>
              <a:tr h="293681">
                <a:tc rowSpan="4">
                  <a:txBody>
                    <a:bodyPr/>
                    <a:lstStyle/>
                    <a:p>
                      <a:pPr algn="just">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Textes littéraires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Courts récits (fables, contes, récits d'aventure,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507175646"/>
                  </a:ext>
                </a:extLst>
              </a:tr>
              <a:tr h="293681">
                <a:tc vMerge="1">
                  <a:txBody>
                    <a:bodyPr/>
                    <a:lstStyle/>
                    <a:p>
                      <a:endParaRPr lang="fr-BE"/>
                    </a:p>
                  </a:txBody>
                  <a:tcPr/>
                </a:tc>
                <a:tc>
                  <a:txBody>
                    <a:bodyPr/>
                    <a:lstStyle/>
                    <a:p>
                      <a:pPr algn="just">
                        <a:lnSpc>
                          <a:spcPct val="107000"/>
                        </a:lnSpc>
                        <a:spcAft>
                          <a:spcPts val="0"/>
                        </a:spcAft>
                      </a:pPr>
                      <a:r>
                        <a:rPr lang="fr-BE"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Textes romanesques plus longs, divisés en chapitres (romans)</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- 32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2724975950"/>
                  </a:ext>
                </a:extLst>
              </a:tr>
              <a:tr h="293681">
                <a:tc vMerge="1">
                  <a:txBody>
                    <a:bodyPr/>
                    <a:lstStyle/>
                    <a:p>
                      <a:endParaRPr lang="fr-BE"/>
                    </a:p>
                  </a:txBody>
                  <a:tcPr/>
                </a:tc>
                <a:tc>
                  <a:txBody>
                    <a:bodyPr/>
                    <a:lstStyle/>
                    <a:p>
                      <a:pPr algn="just">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Pièce de théâtre</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27694050"/>
                  </a:ext>
                </a:extLst>
              </a:tr>
              <a:tr h="293681">
                <a:tc vMerge="1">
                  <a:txBody>
                    <a:bodyPr/>
                    <a:lstStyle/>
                    <a:p>
                      <a:endParaRPr lang="fr-BE"/>
                    </a:p>
                  </a:txBody>
                  <a:tcPr/>
                </a:tc>
                <a:tc>
                  <a:txBody>
                    <a:bodyPr/>
                    <a:lstStyle/>
                    <a:p>
                      <a:pPr algn="just">
                        <a:lnSpc>
                          <a:spcPct val="107000"/>
                        </a:lnSpc>
                        <a:spcAft>
                          <a:spcPts val="0"/>
                        </a:spcAft>
                      </a:pPr>
                      <a:r>
                        <a:rPr lang="fr-BE" sz="1600" i="1">
                          <a:solidFill>
                            <a:srgbClr val="000000"/>
                          </a:solidFill>
                          <a:effectLst/>
                          <a:latin typeface="Calibri" panose="020F0502020204030204" pitchFamily="34" charset="0"/>
                          <a:ea typeface="Calibri" panose="020F0502020204030204" pitchFamily="34" charset="0"/>
                          <a:cs typeface="Calibri" panose="020F0502020204030204" pitchFamily="34" charset="0"/>
                        </a:rPr>
                        <a:t>Moyenne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i="1" dirty="0">
                          <a:effectLst/>
                          <a:latin typeface="Calibri" panose="020F0502020204030204" pitchFamily="34" charset="0"/>
                          <a:ea typeface="Calibri" panose="020F0502020204030204" pitchFamily="34" charset="0"/>
                          <a:cs typeface="Times New Roman" panose="02020603050405020304" pitchFamily="18" charset="0"/>
                        </a:rPr>
                        <a:t>28</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i="1" dirty="0">
                          <a:effectLst/>
                          <a:latin typeface="Calibri" panose="020F0502020204030204" pitchFamily="34" charset="0"/>
                          <a:ea typeface="Calibri" panose="020F0502020204030204" pitchFamily="34" charset="0"/>
                          <a:cs typeface="Times New Roman" panose="02020603050405020304" pitchFamily="18" charset="0"/>
                        </a:rPr>
                        <a:t>42</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i="1" dirty="0">
                          <a:effectLst/>
                          <a:latin typeface="Calibri" panose="020F0502020204030204" pitchFamily="34" charset="0"/>
                          <a:ea typeface="Calibri" panose="020F0502020204030204" pitchFamily="34" charset="0"/>
                          <a:cs typeface="Times New Roman" panose="02020603050405020304" pitchFamily="18" charset="0"/>
                        </a:rPr>
                        <a:t>-14</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3388832"/>
                  </a:ext>
                </a:extLst>
              </a:tr>
              <a:tr h="293681">
                <a:tc rowSpan="4">
                  <a:txBody>
                    <a:bodyPr/>
                    <a:lstStyle/>
                    <a:p>
                      <a:pPr algn="just">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Textes informatifs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Livres ou manuels sur divers sujets (non romanesque)</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- 31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595175470"/>
                  </a:ext>
                </a:extLst>
              </a:tr>
              <a:tr h="293681">
                <a:tc vMerge="1">
                  <a:txBody>
                    <a:bodyPr/>
                    <a:lstStyle/>
                    <a:p>
                      <a:endParaRPr lang="fr-BE"/>
                    </a:p>
                  </a:txBody>
                  <a:tcPr/>
                </a:tc>
                <a:tc>
                  <a:txBody>
                    <a:bodyPr/>
                    <a:lstStyle/>
                    <a:p>
                      <a:pPr algn="just">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Ouvrages informatifs plus longs, divisés en chapitres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- 14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78582530"/>
                  </a:ext>
                </a:extLst>
              </a:tr>
              <a:tr h="601052">
                <a:tc vMerge="1">
                  <a:txBody>
                    <a:bodyPr/>
                    <a:lstStyle/>
                    <a:p>
                      <a:endParaRPr lang="fr-BE"/>
                    </a:p>
                  </a:txBody>
                  <a:tcPr/>
                </a:tc>
                <a:tc>
                  <a:txBody>
                    <a:bodyPr/>
                    <a:lstStyle/>
                    <a:p>
                      <a:pPr algn="just">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Articles informatifs décrivant ou expliquant des objets, des gens, des phénomènes ou des évènements (sciences, histoire, géographie)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0391546"/>
                  </a:ext>
                </a:extLst>
              </a:tr>
              <a:tr h="293681">
                <a:tc vMerge="1">
                  <a:txBody>
                    <a:bodyPr/>
                    <a:lstStyle/>
                    <a:p>
                      <a:endParaRPr lang="fr-BE"/>
                    </a:p>
                  </a:txBody>
                  <a:tcPr/>
                </a:tc>
                <a:tc>
                  <a:txBody>
                    <a:bodyPr/>
                    <a:lstStyle/>
                    <a:p>
                      <a:pPr algn="just">
                        <a:lnSpc>
                          <a:spcPct val="107000"/>
                        </a:lnSpc>
                        <a:spcAft>
                          <a:spcPts val="0"/>
                        </a:spcAft>
                      </a:pPr>
                      <a:r>
                        <a:rPr lang="fr-BE" sz="1600" i="1">
                          <a:solidFill>
                            <a:srgbClr val="000000"/>
                          </a:solidFill>
                          <a:effectLst/>
                          <a:latin typeface="Calibri" panose="020F0502020204030204" pitchFamily="34" charset="0"/>
                          <a:ea typeface="Calibri" panose="020F0502020204030204" pitchFamily="34" charset="0"/>
                          <a:cs typeface="Calibri" panose="020F0502020204030204" pitchFamily="34" charset="0"/>
                        </a:rPr>
                        <a:t>Moyenne</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i="1" dirty="0">
                          <a:effectLst/>
                          <a:latin typeface="Calibri" panose="020F0502020204030204" pitchFamily="34" charset="0"/>
                          <a:ea typeface="Calibri" panose="020F0502020204030204" pitchFamily="34" charset="0"/>
                          <a:cs typeface="Times New Roman" panose="02020603050405020304" pitchFamily="18" charset="0"/>
                        </a:rPr>
                        <a:t>29</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i="1" dirty="0">
                          <a:effectLst/>
                          <a:latin typeface="Calibri" panose="020F0502020204030204" pitchFamily="34" charset="0"/>
                          <a:ea typeface="Calibri" panose="020F0502020204030204" pitchFamily="34" charset="0"/>
                          <a:cs typeface="Times New Roman" panose="02020603050405020304" pitchFamily="18" charset="0"/>
                        </a:rPr>
                        <a:t>41</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i="1" dirty="0">
                          <a:effectLst/>
                          <a:latin typeface="Calibri" panose="020F0502020204030204" pitchFamily="34" charset="0"/>
                          <a:ea typeface="Calibri" panose="020F0502020204030204" pitchFamily="34" charset="0"/>
                          <a:cs typeface="Times New Roman" panose="02020603050405020304" pitchFamily="18" charset="0"/>
                        </a:rPr>
                        <a:t>-12</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38229296"/>
                  </a:ext>
                </a:extLst>
              </a:tr>
              <a:tr h="201971">
                <a:tc gridSpan="5">
                  <a:txBody>
                    <a:bodyPr/>
                    <a:lstStyle/>
                    <a:p>
                      <a:pPr algn="ctr">
                        <a:lnSpc>
                          <a:spcPct val="107000"/>
                        </a:lnSpc>
                        <a:spcAft>
                          <a:spcPts val="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 xmlns:a16="http://schemas.microsoft.com/office/drawing/2014/main" val="2798330327"/>
                  </a:ext>
                </a:extLst>
              </a:tr>
            </a:tbl>
          </a:graphicData>
        </a:graphic>
      </p:graphicFrame>
    </p:spTree>
    <p:extLst>
      <p:ext uri="{BB962C8B-B14F-4D97-AF65-F5344CB8AC3E}">
        <p14:creationId xmlns:p14="http://schemas.microsoft.com/office/powerpoint/2010/main" val="138588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Les pratiques </a:t>
            </a:r>
            <a:r>
              <a:rPr lang="fr-BE" dirty="0" smtClean="0"/>
              <a:t>de classe</a:t>
            </a:r>
            <a:endParaRPr lang="fr-BE" dirty="0"/>
          </a:p>
        </p:txBody>
      </p:sp>
      <p:sp>
        <p:nvSpPr>
          <p:cNvPr id="8" name="Espace réservé du contenu 7"/>
          <p:cNvSpPr>
            <a:spLocks noGrp="1"/>
          </p:cNvSpPr>
          <p:nvPr>
            <p:ph idx="1"/>
          </p:nvPr>
        </p:nvSpPr>
        <p:spPr>
          <a:xfrm>
            <a:off x="1097280" y="1845734"/>
            <a:ext cx="10058400" cy="520276"/>
          </a:xfrm>
        </p:spPr>
        <p:txBody>
          <a:bodyPr/>
          <a:lstStyle/>
          <a:p>
            <a:pPr>
              <a:buFont typeface="Wingdings" panose="05000000000000000000" pitchFamily="2" charset="2"/>
              <a:buChar char="§"/>
            </a:pPr>
            <a:r>
              <a:rPr lang="fr-BE" dirty="0" smtClean="0"/>
              <a:t> Les activités de lecture proposées par les enseignants à leurs élèves</a:t>
            </a:r>
          </a:p>
          <a:p>
            <a:pPr marL="0" indent="0">
              <a:buNone/>
            </a:pPr>
            <a:endParaRPr lang="fr-BE" dirty="0"/>
          </a:p>
        </p:txBody>
      </p:sp>
      <p:graphicFrame>
        <p:nvGraphicFramePr>
          <p:cNvPr id="4" name="Tableau 3"/>
          <p:cNvGraphicFramePr>
            <a:graphicFrameLocks noGrp="1"/>
          </p:cNvGraphicFramePr>
          <p:nvPr>
            <p:extLst/>
          </p:nvPr>
        </p:nvGraphicFramePr>
        <p:xfrm>
          <a:off x="519764" y="2474384"/>
          <a:ext cx="11213432" cy="3681674"/>
        </p:xfrm>
        <a:graphic>
          <a:graphicData uri="http://schemas.openxmlformats.org/drawingml/2006/table">
            <a:tbl>
              <a:tblPr firstRow="1" firstCol="1" bandRow="1"/>
              <a:tblGrid>
                <a:gridCol w="753979">
                  <a:extLst>
                    <a:ext uri="{9D8B030D-6E8A-4147-A177-3AD203B41FA5}">
                      <a16:colId xmlns="" xmlns:a16="http://schemas.microsoft.com/office/drawing/2014/main" val="4044279307"/>
                    </a:ext>
                  </a:extLst>
                </a:gridCol>
                <a:gridCol w="6044043">
                  <a:extLst>
                    <a:ext uri="{9D8B030D-6E8A-4147-A177-3AD203B41FA5}">
                      <a16:colId xmlns="" xmlns:a16="http://schemas.microsoft.com/office/drawing/2014/main" val="3386988858"/>
                    </a:ext>
                  </a:extLst>
                </a:gridCol>
                <a:gridCol w="1780471">
                  <a:extLst>
                    <a:ext uri="{9D8B030D-6E8A-4147-A177-3AD203B41FA5}">
                      <a16:colId xmlns="" xmlns:a16="http://schemas.microsoft.com/office/drawing/2014/main" val="3885281163"/>
                    </a:ext>
                  </a:extLst>
                </a:gridCol>
                <a:gridCol w="1780471">
                  <a:extLst>
                    <a:ext uri="{9D8B030D-6E8A-4147-A177-3AD203B41FA5}">
                      <a16:colId xmlns="" xmlns:a16="http://schemas.microsoft.com/office/drawing/2014/main" val="3566257886"/>
                    </a:ext>
                  </a:extLst>
                </a:gridCol>
                <a:gridCol w="854468">
                  <a:extLst>
                    <a:ext uri="{9D8B030D-6E8A-4147-A177-3AD203B41FA5}">
                      <a16:colId xmlns="" xmlns:a16="http://schemas.microsoft.com/office/drawing/2014/main" val="372839606"/>
                    </a:ext>
                  </a:extLst>
                </a:gridCol>
              </a:tblGrid>
              <a:tr h="365566">
                <a:tc>
                  <a:txBody>
                    <a:bodyPr/>
                    <a:lstStyle/>
                    <a:p>
                      <a:pPr algn="ctr">
                        <a:lnSpc>
                          <a:spcPct val="107000"/>
                        </a:lnSpc>
                        <a:spcAft>
                          <a:spcPts val="0"/>
                        </a:spcAft>
                      </a:pPr>
                      <a:r>
                        <a:rPr lang="fr-BE" sz="14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400" i="1" dirty="0">
                          <a:effectLst/>
                          <a:latin typeface="Calibri" panose="020F0502020204030204" pitchFamily="34" charset="0"/>
                          <a:ea typeface="Calibri" panose="020F0502020204030204" pitchFamily="34" charset="0"/>
                          <a:cs typeface="Times New Roman" panose="02020603050405020304" pitchFamily="18" charset="0"/>
                        </a:rPr>
                        <a:t>Modalité de réponse : « Au moins une fois par semaine »</a:t>
                      </a:r>
                      <a:endParaRPr lang="fr-BE"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800" i="1" dirty="0">
                          <a:effectLst/>
                          <a:latin typeface="Calibri" panose="020F0502020204030204" pitchFamily="34" charset="0"/>
                          <a:ea typeface="Calibri" panose="020F0502020204030204" pitchFamily="34" charset="0"/>
                          <a:cs typeface="Times New Roman" panose="02020603050405020304" pitchFamily="18" charset="0"/>
                        </a:rPr>
                        <a:t>FW-B</a:t>
                      </a:r>
                      <a:endParaRPr lang="fr-BE"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fr-BE" sz="1800" i="1" dirty="0" smtClean="0">
                          <a:effectLst/>
                          <a:latin typeface="Calibri" panose="020F0502020204030204" pitchFamily="34" charset="0"/>
                          <a:ea typeface="Calibri" panose="020F0502020204030204" pitchFamily="34" charset="0"/>
                          <a:cs typeface="Times New Roman" panose="02020603050405020304" pitchFamily="18" charset="0"/>
                        </a:rPr>
                        <a:t>UE +</a:t>
                      </a:r>
                      <a:endParaRPr lang="fr-BE"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BBC"/>
                    </a:solidFill>
                  </a:tcPr>
                </a:tc>
                <a:tc>
                  <a:txBody>
                    <a:bodyPr/>
                    <a:lstStyle/>
                    <a:p>
                      <a:pPr algn="ctr">
                        <a:lnSpc>
                          <a:spcPct val="107000"/>
                        </a:lnSpc>
                        <a:spcAft>
                          <a:spcPts val="0"/>
                        </a:spcAft>
                      </a:pPr>
                      <a:r>
                        <a:rPr lang="fr-BE" sz="1800" i="1" dirty="0">
                          <a:effectLst/>
                          <a:latin typeface="Calibri" panose="020F0502020204030204" pitchFamily="34" charset="0"/>
                          <a:ea typeface="Calibri" panose="020F0502020204030204" pitchFamily="34" charset="0"/>
                          <a:cs typeface="Times New Roman" panose="02020603050405020304" pitchFamily="18" charset="0"/>
                        </a:rPr>
                        <a:t>Écart</a:t>
                      </a:r>
                      <a:endParaRPr lang="fr-BE"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32509500"/>
                  </a:ext>
                </a:extLst>
              </a:tr>
              <a:tr h="163759">
                <a:tc rowSpan="3">
                  <a:txBody>
                    <a:bodyPr/>
                    <a:lstStyle/>
                    <a:p>
                      <a:pPr marL="71755" marR="71755" algn="ctr">
                        <a:lnSpc>
                          <a:spcPct val="107000"/>
                        </a:lnSpc>
                        <a:spcAft>
                          <a:spcPts val="0"/>
                        </a:spcAft>
                      </a:pPr>
                      <a:r>
                        <a:rPr lang="fr-BE"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Apprentissage par la pratique</a:t>
                      </a: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60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Lire à haute voix aux élèves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85</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86</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- 1</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09352115"/>
                  </a:ext>
                </a:extLst>
              </a:tr>
              <a:tr h="327517">
                <a:tc vMerge="1">
                  <a:txBody>
                    <a:bodyPr/>
                    <a:lstStyle/>
                    <a:p>
                      <a:endParaRPr lang="fr-BE"/>
                    </a:p>
                  </a:txBody>
                  <a:tcPr/>
                </a:tc>
                <a:tc>
                  <a:txBody>
                    <a:bodyPr/>
                    <a:lstStyle/>
                    <a:p>
                      <a:pPr algn="just">
                        <a:lnSpc>
                          <a:spcPct val="107000"/>
                        </a:lnSpc>
                        <a:spcAft>
                          <a:spcPts val="60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Faire lire les élèves à haute voix</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93</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95</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- 2</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73478494"/>
                  </a:ext>
                </a:extLst>
              </a:tr>
              <a:tr h="327517">
                <a:tc vMerge="1">
                  <a:txBody>
                    <a:bodyPr/>
                    <a:lstStyle/>
                    <a:p>
                      <a:endParaRPr lang="fr-BE"/>
                    </a:p>
                  </a:txBody>
                  <a:tcPr/>
                </a:tc>
                <a:tc>
                  <a:txBody>
                    <a:bodyPr/>
                    <a:lstStyle/>
                    <a:p>
                      <a:pPr algn="just">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Faire lire les élèves en silence, chacun pour soi</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96</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97</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- 1</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0961050"/>
                  </a:ext>
                </a:extLst>
              </a:tr>
              <a:tr h="491276">
                <a:tc rowSpan="4">
                  <a:txBody>
                    <a:bodyPr/>
                    <a:lstStyle/>
                    <a:p>
                      <a:pPr marL="71755" marR="71755" algn="ctr">
                        <a:lnSpc>
                          <a:spcPct val="107000"/>
                        </a:lnSpc>
                        <a:spcAft>
                          <a:spcPts val="0"/>
                        </a:spcAft>
                      </a:pPr>
                      <a:r>
                        <a:rPr lang="fr-BE"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Apprentissage grâce à l’explicitation</a:t>
                      </a:r>
                      <a:endParaRPr lang="fr-BE" sz="180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Enseigner aux élèves des stratégies de décodage des sons et des mots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40</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60</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- 20</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860878878"/>
                  </a:ext>
                </a:extLst>
              </a:tr>
              <a:tr h="491276">
                <a:tc vMerge="1">
                  <a:txBody>
                    <a:bodyPr/>
                    <a:lstStyle/>
                    <a:p>
                      <a:endParaRPr lang="fr-BE"/>
                    </a:p>
                  </a:txBody>
                  <a:tcPr/>
                </a:tc>
                <a:tc>
                  <a:txBody>
                    <a:bodyPr/>
                    <a:lstStyle/>
                    <a:p>
                      <a:pPr algn="just">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Enseigner systématiquement du nouveau vocabulaire aux élèves</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69</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86</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- 17</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32296689"/>
                  </a:ext>
                </a:extLst>
              </a:tr>
              <a:tr h="327517">
                <a:tc vMerge="1">
                  <a:txBody>
                    <a:bodyPr/>
                    <a:lstStyle/>
                    <a:p>
                      <a:endParaRPr lang="fr-BE"/>
                    </a:p>
                  </a:txBody>
                  <a:tcPr/>
                </a:tc>
                <a:tc>
                  <a:txBody>
                    <a:bodyPr/>
                    <a:lstStyle/>
                    <a:p>
                      <a:pPr algn="just">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Enseigner aux élèves comment faire des résumés</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6</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80</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- 74</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24867794"/>
                  </a:ext>
                </a:extLst>
              </a:tr>
              <a:tr h="818794">
                <a:tc vMerge="1">
                  <a:txBody>
                    <a:bodyPr/>
                    <a:lstStyle/>
                    <a:p>
                      <a:endParaRPr lang="fr-BE"/>
                    </a:p>
                  </a:txBody>
                  <a:tcPr/>
                </a:tc>
                <a:tc>
                  <a:txBody>
                    <a:bodyPr/>
                    <a:lstStyle/>
                    <a:p>
                      <a:pPr algn="just">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Enseigner aux élèves des stratégies de lecture telles que l'écrémage ou le balayage et en faire la démonstration</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13</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51</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- 38</a:t>
                      </a:r>
                    </a:p>
                  </a:txBody>
                  <a:tcPr marL="62605" marR="626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134862237"/>
                  </a:ext>
                </a:extLst>
              </a:tr>
              <a:tr h="271289">
                <a:tc gridSpan="5">
                  <a:txBody>
                    <a:bodyPr/>
                    <a:lstStyle/>
                    <a:p>
                      <a:pPr marL="226695" algn="ctr">
                        <a:lnSpc>
                          <a:spcPct val="107000"/>
                        </a:lnSpc>
                        <a:spcAft>
                          <a:spcPts val="0"/>
                        </a:spcAft>
                      </a:pP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605" marR="62605"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 xmlns:a16="http://schemas.microsoft.com/office/drawing/2014/main" val="1183736636"/>
                  </a:ext>
                </a:extLst>
              </a:tr>
            </a:tbl>
          </a:graphicData>
        </a:graphic>
      </p:graphicFrame>
    </p:spTree>
    <p:extLst>
      <p:ext uri="{BB962C8B-B14F-4D97-AF65-F5344CB8AC3E}">
        <p14:creationId xmlns:p14="http://schemas.microsoft.com/office/powerpoint/2010/main" val="3930689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Les pratiques </a:t>
            </a:r>
            <a:r>
              <a:rPr lang="fr-BE" dirty="0" smtClean="0"/>
              <a:t>de classe</a:t>
            </a:r>
            <a:endParaRPr lang="fr-BE" dirty="0"/>
          </a:p>
        </p:txBody>
      </p:sp>
      <p:sp>
        <p:nvSpPr>
          <p:cNvPr id="8" name="Espace réservé du contenu 7"/>
          <p:cNvSpPr>
            <a:spLocks noGrp="1"/>
          </p:cNvSpPr>
          <p:nvPr>
            <p:ph idx="1"/>
          </p:nvPr>
        </p:nvSpPr>
        <p:spPr>
          <a:xfrm>
            <a:off x="1097280" y="1845734"/>
            <a:ext cx="10058400" cy="520276"/>
          </a:xfrm>
        </p:spPr>
        <p:txBody>
          <a:bodyPr/>
          <a:lstStyle/>
          <a:p>
            <a:pPr>
              <a:buFont typeface="Wingdings" panose="05000000000000000000" pitchFamily="2" charset="2"/>
              <a:buChar char="§"/>
            </a:pPr>
            <a:r>
              <a:rPr lang="fr-BE" dirty="0" smtClean="0"/>
              <a:t> Les activités de lecture proposées par les enseignants à leurs élèves</a:t>
            </a:r>
          </a:p>
          <a:p>
            <a:pPr marL="0" indent="0">
              <a:buNone/>
            </a:pPr>
            <a:endParaRPr lang="fr-BE" dirty="0"/>
          </a:p>
        </p:txBody>
      </p:sp>
      <p:graphicFrame>
        <p:nvGraphicFramePr>
          <p:cNvPr id="5" name="Tableau 4"/>
          <p:cNvGraphicFramePr>
            <a:graphicFrameLocks noGrp="1"/>
          </p:cNvGraphicFramePr>
          <p:nvPr>
            <p:extLst/>
          </p:nvPr>
        </p:nvGraphicFramePr>
        <p:xfrm>
          <a:off x="423512" y="2474384"/>
          <a:ext cx="11405936" cy="3790027"/>
        </p:xfrm>
        <a:graphic>
          <a:graphicData uri="http://schemas.openxmlformats.org/drawingml/2006/table">
            <a:tbl>
              <a:tblPr firstRow="1" firstCol="1" bandRow="1"/>
              <a:tblGrid>
                <a:gridCol w="924025">
                  <a:extLst>
                    <a:ext uri="{9D8B030D-6E8A-4147-A177-3AD203B41FA5}">
                      <a16:colId xmlns="" xmlns:a16="http://schemas.microsoft.com/office/drawing/2014/main" val="3012962883"/>
                    </a:ext>
                  </a:extLst>
                </a:gridCol>
                <a:gridCol w="5913243">
                  <a:extLst>
                    <a:ext uri="{9D8B030D-6E8A-4147-A177-3AD203B41FA5}">
                      <a16:colId xmlns="" xmlns:a16="http://schemas.microsoft.com/office/drawing/2014/main" val="2566220536"/>
                    </a:ext>
                  </a:extLst>
                </a:gridCol>
                <a:gridCol w="1525596">
                  <a:extLst>
                    <a:ext uri="{9D8B030D-6E8A-4147-A177-3AD203B41FA5}">
                      <a16:colId xmlns="" xmlns:a16="http://schemas.microsoft.com/office/drawing/2014/main" val="4170594570"/>
                    </a:ext>
                  </a:extLst>
                </a:gridCol>
                <a:gridCol w="1525596">
                  <a:extLst>
                    <a:ext uri="{9D8B030D-6E8A-4147-A177-3AD203B41FA5}">
                      <a16:colId xmlns="" xmlns:a16="http://schemas.microsoft.com/office/drawing/2014/main" val="2441890305"/>
                    </a:ext>
                  </a:extLst>
                </a:gridCol>
                <a:gridCol w="1517476">
                  <a:extLst>
                    <a:ext uri="{9D8B030D-6E8A-4147-A177-3AD203B41FA5}">
                      <a16:colId xmlns="" xmlns:a16="http://schemas.microsoft.com/office/drawing/2014/main" val="517142906"/>
                    </a:ext>
                  </a:extLst>
                </a:gridCol>
              </a:tblGrid>
              <a:tr h="311673">
                <a:tc>
                  <a:txBody>
                    <a:bodyPr/>
                    <a:lstStyle/>
                    <a:p>
                      <a:pPr algn="ctr">
                        <a:lnSpc>
                          <a:spcPct val="107000"/>
                        </a:lnSpc>
                        <a:spcAft>
                          <a:spcPts val="0"/>
                        </a:spcAft>
                      </a:pPr>
                      <a:r>
                        <a:rPr lang="fr-BE" sz="1200" dirty="0">
                          <a:effectLst/>
                          <a:latin typeface="Calibri" panose="020F0502020204030204" pitchFamily="34" charset="0"/>
                          <a:ea typeface="Calibri" panose="020F0502020204030204" pitchFamily="34" charset="0"/>
                          <a:cs typeface="Times New Roman" panose="02020603050405020304" pitchFamily="18"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400" i="1" dirty="0">
                          <a:effectLst/>
                          <a:latin typeface="Calibri" panose="020F0502020204030204" pitchFamily="34" charset="0"/>
                          <a:ea typeface="Calibri" panose="020F0502020204030204" pitchFamily="34" charset="0"/>
                          <a:cs typeface="Times New Roman" panose="02020603050405020304" pitchFamily="18" charset="0"/>
                        </a:rPr>
                        <a:t>Modalité de réponse : « Au moins une fois par semaine »</a:t>
                      </a:r>
                      <a:endParaRPr lang="fr-BE"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800" i="1" dirty="0">
                          <a:effectLst/>
                          <a:latin typeface="Calibri" panose="020F0502020204030204" pitchFamily="34" charset="0"/>
                          <a:ea typeface="Calibri" panose="020F0502020204030204" pitchFamily="34" charset="0"/>
                          <a:cs typeface="Times New Roman" panose="02020603050405020304" pitchFamily="18" charset="0"/>
                        </a:rPr>
                        <a:t>FW-B</a:t>
                      </a:r>
                      <a:endParaRPr lang="fr-BE"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fr-BE" sz="1800" i="1" dirty="0" smtClean="0">
                          <a:effectLst/>
                          <a:latin typeface="Calibri" panose="020F0502020204030204" pitchFamily="34" charset="0"/>
                          <a:ea typeface="Calibri" panose="020F0502020204030204" pitchFamily="34" charset="0"/>
                          <a:cs typeface="Times New Roman" panose="02020603050405020304" pitchFamily="18" charset="0"/>
                        </a:rPr>
                        <a:t>Pays UE</a:t>
                      </a:r>
                      <a:endParaRPr lang="fr-BE"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BBC"/>
                    </a:solidFill>
                  </a:tcPr>
                </a:tc>
                <a:tc>
                  <a:txBody>
                    <a:bodyPr/>
                    <a:lstStyle/>
                    <a:p>
                      <a:pPr algn="ctr">
                        <a:lnSpc>
                          <a:spcPct val="107000"/>
                        </a:lnSpc>
                        <a:spcAft>
                          <a:spcPts val="0"/>
                        </a:spcAft>
                      </a:pPr>
                      <a:r>
                        <a:rPr lang="fr-BE" sz="1800" i="1" dirty="0">
                          <a:effectLst/>
                          <a:latin typeface="Calibri" panose="020F0502020204030204" pitchFamily="34" charset="0"/>
                          <a:ea typeface="Calibri" panose="020F0502020204030204" pitchFamily="34" charset="0"/>
                          <a:cs typeface="Times New Roman" panose="02020603050405020304" pitchFamily="18" charset="0"/>
                        </a:rPr>
                        <a:t>Écart</a:t>
                      </a:r>
                      <a:endParaRPr lang="fr-BE"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69046953"/>
                  </a:ext>
                </a:extLst>
              </a:tr>
              <a:tr h="310535">
                <a:tc rowSpan="2">
                  <a:txBody>
                    <a:bodyPr/>
                    <a:lstStyle/>
                    <a:p>
                      <a:pPr algn="ctr">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Du texte vers le lecteur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Localiser des informations dans un texte</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93</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96</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- 3</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40355081"/>
                  </a:ext>
                </a:extLst>
              </a:tr>
              <a:tr h="310535">
                <a:tc vMerge="1">
                  <a:txBody>
                    <a:bodyPr/>
                    <a:lstStyle/>
                    <a:p>
                      <a:endParaRPr lang="fr-BE"/>
                    </a:p>
                  </a:txBody>
                  <a:tcPr/>
                </a:tc>
                <a:tc>
                  <a:txBody>
                    <a:bodyPr/>
                    <a:lstStyle/>
                    <a:p>
                      <a:pPr algn="just">
                        <a:lnSpc>
                          <a:spcPct val="107000"/>
                        </a:lnSpc>
                        <a:spcAft>
                          <a:spcPts val="0"/>
                        </a:spcAft>
                        <a:tabLst>
                          <a:tab pos="1762125" algn="l"/>
                        </a:tabLs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Identifier les idées principales de ce qu'ils ont lu</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86</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93</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- 7</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14453319"/>
                  </a:ext>
                </a:extLst>
              </a:tr>
              <a:tr h="310535">
                <a:tc rowSpan="7">
                  <a:txBody>
                    <a:bodyPr/>
                    <a:lstStyle/>
                    <a:p>
                      <a:pPr algn="ctr">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Du lecteur vers le texte </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Expliquer ou démontrer leur compréhension de ce qu'ils ont lu</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87</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94</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a:effectLst/>
                          <a:latin typeface="Calibri" panose="020F0502020204030204" pitchFamily="34" charset="0"/>
                          <a:ea typeface="Calibri" panose="020F0502020204030204" pitchFamily="34" charset="0"/>
                          <a:cs typeface="Times New Roman" panose="02020603050405020304" pitchFamily="18" charset="0"/>
                        </a:rPr>
                        <a:t>- 7</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73747077"/>
                  </a:ext>
                </a:extLst>
              </a:tr>
              <a:tr h="310535">
                <a:tc vMerge="1">
                  <a:txBody>
                    <a:bodyPr/>
                    <a:lstStyle/>
                    <a:p>
                      <a:endParaRPr lang="fr-BE"/>
                    </a:p>
                  </a:txBody>
                  <a:tcPr/>
                </a:tc>
                <a:tc>
                  <a:txBody>
                    <a:bodyPr/>
                    <a:lstStyle/>
                    <a:p>
                      <a:pPr algn="just">
                        <a:lnSpc>
                          <a:spcPct val="107000"/>
                        </a:lnSpc>
                        <a:spcAft>
                          <a:spcPts val="0"/>
                        </a:spcAft>
                      </a:pPr>
                      <a:r>
                        <a:rPr lang="fr-BE"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Comparer ce qu'ils ont lu à leurs propres expériences</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42</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80</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- 38</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20143508"/>
                  </a:ext>
                </a:extLst>
              </a:tr>
              <a:tr h="465803">
                <a:tc vMerge="1">
                  <a:txBody>
                    <a:bodyPr/>
                    <a:lstStyle/>
                    <a:p>
                      <a:endParaRPr lang="fr-BE"/>
                    </a:p>
                  </a:txBody>
                  <a:tcPr/>
                </a:tc>
                <a:tc>
                  <a:txBody>
                    <a:bodyPr/>
                    <a:lstStyle/>
                    <a:p>
                      <a:pPr algn="just">
                        <a:lnSpc>
                          <a:spcPct val="107000"/>
                        </a:lnSpc>
                        <a:spcAft>
                          <a:spcPts val="0"/>
                        </a:spcAft>
                      </a:pPr>
                      <a:r>
                        <a:rPr lang="fr-BE"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Comparer ce qu'ils ont lu à d'autres matériels lus précédemment</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BE" sz="1600" b="0">
                          <a:effectLst/>
                          <a:latin typeface="Calibri" panose="020F0502020204030204" pitchFamily="34" charset="0"/>
                          <a:ea typeface="Calibri" panose="020F0502020204030204" pitchFamily="34" charset="0"/>
                          <a:cs typeface="Times New Roman" panose="02020603050405020304" pitchFamily="18" charset="0"/>
                        </a:rPr>
                        <a:t>35</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68</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- 33</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650847946"/>
                  </a:ext>
                </a:extLst>
              </a:tr>
              <a:tr h="465803">
                <a:tc vMerge="1">
                  <a:txBody>
                    <a:bodyPr/>
                    <a:lstStyle/>
                    <a:p>
                      <a:endParaRPr lang="fr-BE"/>
                    </a:p>
                  </a:txBody>
                  <a:tcPr/>
                </a:tc>
                <a:tc>
                  <a:txBody>
                    <a:bodyPr/>
                    <a:lstStyle/>
                    <a:p>
                      <a:pPr algn="just">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Faire des prévisions sur ce qui va se passer dans le texte qu'ils sont en train de lire</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53</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72</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- 19</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83858175"/>
                  </a:ext>
                </a:extLst>
              </a:tr>
              <a:tr h="465803">
                <a:tc vMerge="1">
                  <a:txBody>
                    <a:bodyPr/>
                    <a:lstStyle/>
                    <a:p>
                      <a:endParaRPr lang="fr-BE"/>
                    </a:p>
                  </a:txBody>
                  <a:tcPr/>
                </a:tc>
                <a:tc>
                  <a:txBody>
                    <a:bodyPr/>
                    <a:lstStyle/>
                    <a:p>
                      <a:pPr algn="just">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Faire des généralisations et des inférences à partir de ce qu'ils ont lu</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56</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78</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- 22</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98745895"/>
                  </a:ext>
                </a:extLst>
              </a:tr>
              <a:tr h="310535">
                <a:tc vMerge="1">
                  <a:txBody>
                    <a:bodyPr/>
                    <a:lstStyle/>
                    <a:p>
                      <a:endParaRPr lang="fr-BE"/>
                    </a:p>
                  </a:txBody>
                  <a:tcPr/>
                </a:tc>
                <a:tc>
                  <a:txBody>
                    <a:bodyPr/>
                    <a:lstStyle/>
                    <a:p>
                      <a:pPr algn="just">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Décrire le style ou la structure du texte qu'ils ont lu</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45</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59</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- 14</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02385311"/>
                  </a:ext>
                </a:extLst>
              </a:tr>
              <a:tr h="310535">
                <a:tc vMerge="1">
                  <a:txBody>
                    <a:bodyPr/>
                    <a:lstStyle/>
                    <a:p>
                      <a:endParaRPr lang="fr-BE"/>
                    </a:p>
                  </a:txBody>
                  <a:tcPr/>
                </a:tc>
                <a:tc>
                  <a:txBody>
                    <a:bodyPr/>
                    <a:lstStyle/>
                    <a:p>
                      <a:pPr algn="just">
                        <a:lnSpc>
                          <a:spcPct val="107000"/>
                        </a:lnSpc>
                        <a:spcAft>
                          <a:spcPts val="0"/>
                        </a:spcAft>
                      </a:pPr>
                      <a:r>
                        <a:rPr lang="fr-BE"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Déterminer le point de vue ou l'intention de l'auteur </a:t>
                      </a:r>
                      <a:endParaRPr lang="fr-BE" sz="1600">
                        <a:effectLst/>
                        <a:latin typeface="Calibri" panose="020F0502020204030204" pitchFamily="34" charset="0"/>
                        <a:ea typeface="Calibri" panose="020F0502020204030204" pitchFamily="34" charset="0"/>
                        <a:cs typeface="Times New Roman" panose="02020603050405020304" pitchFamily="18" charset="0"/>
                      </a:endParaRP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41</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55</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- 14</a:t>
                      </a:r>
                    </a:p>
                  </a:txBody>
                  <a:tcPr marL="59359" marR="59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911584752"/>
                  </a:ext>
                </a:extLst>
              </a:tr>
            </a:tbl>
          </a:graphicData>
        </a:graphic>
      </p:graphicFrame>
    </p:spTree>
    <p:extLst>
      <p:ext uri="{BB962C8B-B14F-4D97-AF65-F5344CB8AC3E}">
        <p14:creationId xmlns:p14="http://schemas.microsoft.com/office/powerpoint/2010/main" val="239101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Les pratiques </a:t>
            </a:r>
            <a:r>
              <a:rPr lang="fr-BE" dirty="0" smtClean="0"/>
              <a:t>de classe</a:t>
            </a:r>
            <a:endParaRPr lang="fr-BE" dirty="0"/>
          </a:p>
        </p:txBody>
      </p:sp>
      <p:sp>
        <p:nvSpPr>
          <p:cNvPr id="8" name="Espace réservé du contenu 7"/>
          <p:cNvSpPr>
            <a:spLocks noGrp="1"/>
          </p:cNvSpPr>
          <p:nvPr>
            <p:ph idx="1"/>
          </p:nvPr>
        </p:nvSpPr>
        <p:spPr>
          <a:xfrm>
            <a:off x="1097280" y="1845734"/>
            <a:ext cx="10058400" cy="520276"/>
          </a:xfrm>
        </p:spPr>
        <p:txBody>
          <a:bodyPr/>
          <a:lstStyle/>
          <a:p>
            <a:pPr>
              <a:buFont typeface="Wingdings" panose="05000000000000000000" pitchFamily="2" charset="2"/>
              <a:buChar char="§"/>
            </a:pPr>
            <a:r>
              <a:rPr lang="fr-BE" dirty="0" smtClean="0"/>
              <a:t> Les pratiques transactionnelles</a:t>
            </a:r>
          </a:p>
          <a:p>
            <a:pPr marL="0" indent="0">
              <a:buNone/>
            </a:pPr>
            <a:endParaRPr lang="fr-BE" dirty="0"/>
          </a:p>
        </p:txBody>
      </p:sp>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1523999" y="2743200"/>
            <a:ext cx="9063789" cy="2695533"/>
          </a:xfrm>
          <a:prstGeom prst="rect">
            <a:avLst/>
          </a:prstGeom>
        </p:spPr>
      </p:pic>
    </p:spTree>
    <p:extLst>
      <p:ext uri="{BB962C8B-B14F-4D97-AF65-F5344CB8AC3E}">
        <p14:creationId xmlns:p14="http://schemas.microsoft.com/office/powerpoint/2010/main" val="2467927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BE" dirty="0"/>
              <a:t>Les pratiques </a:t>
            </a:r>
            <a:r>
              <a:rPr lang="fr-BE" dirty="0" smtClean="0"/>
              <a:t>de classe</a:t>
            </a:r>
            <a:endParaRPr lang="fr-BE" dirty="0"/>
          </a:p>
        </p:txBody>
      </p:sp>
      <p:sp>
        <p:nvSpPr>
          <p:cNvPr id="8" name="Espace réservé du contenu 7"/>
          <p:cNvSpPr>
            <a:spLocks noGrp="1"/>
          </p:cNvSpPr>
          <p:nvPr>
            <p:ph idx="1"/>
          </p:nvPr>
        </p:nvSpPr>
        <p:spPr>
          <a:xfrm>
            <a:off x="1097280" y="1845734"/>
            <a:ext cx="10058400" cy="520276"/>
          </a:xfrm>
        </p:spPr>
        <p:txBody>
          <a:bodyPr/>
          <a:lstStyle/>
          <a:p>
            <a:pPr>
              <a:buFont typeface="Wingdings" panose="05000000000000000000" pitchFamily="2" charset="2"/>
              <a:buChar char="§"/>
            </a:pPr>
            <a:r>
              <a:rPr lang="fr-BE" dirty="0" smtClean="0"/>
              <a:t> Les pratiques transactionnelles</a:t>
            </a:r>
          </a:p>
          <a:p>
            <a:pPr marL="0" indent="0">
              <a:buNone/>
            </a:pPr>
            <a:endParaRPr lang="fr-BE" dirty="0"/>
          </a:p>
        </p:txBody>
      </p:sp>
      <p:graphicFrame>
        <p:nvGraphicFramePr>
          <p:cNvPr id="4" name="Tableau 3"/>
          <p:cNvGraphicFramePr>
            <a:graphicFrameLocks noGrp="1"/>
          </p:cNvGraphicFramePr>
          <p:nvPr>
            <p:extLst/>
          </p:nvPr>
        </p:nvGraphicFramePr>
        <p:xfrm>
          <a:off x="481263" y="2634550"/>
          <a:ext cx="11165305" cy="2442417"/>
        </p:xfrm>
        <a:graphic>
          <a:graphicData uri="http://schemas.openxmlformats.org/drawingml/2006/table">
            <a:tbl>
              <a:tblPr firstRow="1" firstCol="1" bandRow="1"/>
              <a:tblGrid>
                <a:gridCol w="5987776">
                  <a:extLst>
                    <a:ext uri="{9D8B030D-6E8A-4147-A177-3AD203B41FA5}">
                      <a16:colId xmlns="" xmlns:a16="http://schemas.microsoft.com/office/drawing/2014/main" val="2116347308"/>
                    </a:ext>
                  </a:extLst>
                </a:gridCol>
                <a:gridCol w="1725843">
                  <a:extLst>
                    <a:ext uri="{9D8B030D-6E8A-4147-A177-3AD203B41FA5}">
                      <a16:colId xmlns="" xmlns:a16="http://schemas.microsoft.com/office/drawing/2014/main" val="745298145"/>
                    </a:ext>
                  </a:extLst>
                </a:gridCol>
                <a:gridCol w="1725843">
                  <a:extLst>
                    <a:ext uri="{9D8B030D-6E8A-4147-A177-3AD203B41FA5}">
                      <a16:colId xmlns="" xmlns:a16="http://schemas.microsoft.com/office/drawing/2014/main" val="3612619951"/>
                    </a:ext>
                  </a:extLst>
                </a:gridCol>
                <a:gridCol w="1725843">
                  <a:extLst>
                    <a:ext uri="{9D8B030D-6E8A-4147-A177-3AD203B41FA5}">
                      <a16:colId xmlns="" xmlns:a16="http://schemas.microsoft.com/office/drawing/2014/main" val="887260219"/>
                    </a:ext>
                  </a:extLst>
                </a:gridCol>
              </a:tblGrid>
              <a:tr h="367840">
                <a:tc>
                  <a:txBody>
                    <a:bodyPr/>
                    <a:lstStyle/>
                    <a:p>
                      <a:pPr algn="ctr">
                        <a:lnSpc>
                          <a:spcPct val="107000"/>
                        </a:lnSpc>
                        <a:spcAft>
                          <a:spcPts val="0"/>
                        </a:spcAft>
                      </a:pPr>
                      <a:r>
                        <a:rPr lang="fr-BE" sz="1400" i="1" dirty="0">
                          <a:effectLst/>
                          <a:latin typeface="Calibri" panose="020F0502020204030204" pitchFamily="34" charset="0"/>
                          <a:ea typeface="Calibri" panose="020F0502020204030204" pitchFamily="34" charset="0"/>
                          <a:cs typeface="Times New Roman" panose="02020603050405020304" pitchFamily="18" charset="0"/>
                        </a:rPr>
                        <a:t>Modalité de réponse : « Au moins une fois par semaine »</a:t>
                      </a:r>
                      <a:endParaRPr lang="fr-BE" sz="1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800" b="0" i="1" dirty="0">
                          <a:effectLst/>
                          <a:latin typeface="Calibri" panose="020F0502020204030204" pitchFamily="34" charset="0"/>
                          <a:ea typeface="Calibri" panose="020F0502020204030204" pitchFamily="34" charset="0"/>
                          <a:cs typeface="Times New Roman" panose="02020603050405020304" pitchFamily="18" charset="0"/>
                        </a:rPr>
                        <a:t>FW-B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0"/>
                        </a:spcAft>
                      </a:pPr>
                      <a:r>
                        <a:rPr lang="fr-BE" sz="1800" b="0" i="1" dirty="0" smtClean="0">
                          <a:effectLst/>
                          <a:latin typeface="Calibri" panose="020F0502020204030204" pitchFamily="34" charset="0"/>
                          <a:ea typeface="Calibri" panose="020F0502020204030204" pitchFamily="34" charset="0"/>
                          <a:cs typeface="Times New Roman" panose="02020603050405020304" pitchFamily="18" charset="0"/>
                        </a:rPr>
                        <a:t>UE +</a:t>
                      </a:r>
                      <a:endParaRPr lang="fr-BE" sz="1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BBC"/>
                    </a:solidFill>
                  </a:tcPr>
                </a:tc>
                <a:tc>
                  <a:txBody>
                    <a:bodyPr/>
                    <a:lstStyle/>
                    <a:p>
                      <a:pPr algn="ctr">
                        <a:lnSpc>
                          <a:spcPct val="107000"/>
                        </a:lnSpc>
                        <a:spcAft>
                          <a:spcPts val="0"/>
                        </a:spcAft>
                      </a:pPr>
                      <a:r>
                        <a:rPr lang="fr-BE" sz="1800" b="0" i="1" dirty="0">
                          <a:effectLst/>
                          <a:latin typeface="Calibri" panose="020F0502020204030204" pitchFamily="34" charset="0"/>
                          <a:ea typeface="Calibri" panose="020F0502020204030204" pitchFamily="34" charset="0"/>
                          <a:cs typeface="Times New Roman" panose="02020603050405020304" pitchFamily="18" charset="0"/>
                        </a:rPr>
                        <a:t>Écart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799249337"/>
                  </a:ext>
                </a:extLst>
              </a:tr>
              <a:tr h="327014">
                <a:tc>
                  <a:txBody>
                    <a:bodyPr/>
                    <a:lstStyle/>
                    <a:p>
                      <a:pPr algn="just">
                        <a:lnSpc>
                          <a:spcPct val="107000"/>
                        </a:lnSpc>
                        <a:spcAft>
                          <a:spcPts val="0"/>
                        </a:spcAft>
                      </a:pPr>
                      <a:r>
                        <a:rPr lang="fr-BE"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Écrire un texte qui fait référence ou qui répond à ce qu'ils ont lu</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- 53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123628988"/>
                  </a:ext>
                </a:extLst>
              </a:tr>
              <a:tr h="654027">
                <a:tc>
                  <a:txBody>
                    <a:bodyPr/>
                    <a:lstStyle/>
                    <a:p>
                      <a:pPr algn="just">
                        <a:lnSpc>
                          <a:spcPct val="107000"/>
                        </a:lnSpc>
                        <a:spcAft>
                          <a:spcPts val="0"/>
                        </a:spcAft>
                      </a:pPr>
                      <a:r>
                        <a:rPr lang="fr-BE"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Répondre oralement à des questions sur un texte ou le résumer oralement</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55673616"/>
                  </a:ext>
                </a:extLst>
              </a:tr>
              <a:tr h="327014">
                <a:tc>
                  <a:txBody>
                    <a:bodyPr/>
                    <a:lstStyle/>
                    <a:p>
                      <a:pPr algn="just">
                        <a:lnSpc>
                          <a:spcPct val="107000"/>
                        </a:lnSpc>
                        <a:spcAft>
                          <a:spcPts val="0"/>
                        </a:spcAft>
                      </a:pPr>
                      <a:r>
                        <a:rPr lang="fr-BE"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Discuter entre eux de ce qu'ils ont lu</a:t>
                      </a:r>
                      <a:endParaRPr lang="fr-BE"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b="0" dirty="0">
                          <a:effectLst/>
                          <a:latin typeface="Calibri" panose="020F0502020204030204" pitchFamily="34" charset="0"/>
                          <a:ea typeface="Calibri" panose="020F0502020204030204" pitchFamily="34" charset="0"/>
                          <a:cs typeface="Times New Roman" panose="02020603050405020304" pitchFamily="18" charset="0"/>
                        </a:rPr>
                        <a:t>75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800" b="1" dirty="0">
                          <a:effectLst/>
                          <a:latin typeface="Calibri" panose="020F0502020204030204" pitchFamily="34" charset="0"/>
                          <a:ea typeface="Calibri" panose="020F0502020204030204" pitchFamily="34" charset="0"/>
                          <a:cs typeface="Times New Roman" panose="02020603050405020304" pitchFamily="18" charset="0"/>
                        </a:rPr>
                        <a:t>- 36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529526222"/>
                  </a:ext>
                </a:extLst>
              </a:tr>
              <a:tr h="327014">
                <a:tc>
                  <a:txBody>
                    <a:bodyPr/>
                    <a:lstStyle/>
                    <a:p>
                      <a:pPr algn="just">
                        <a:lnSpc>
                          <a:spcPct val="107000"/>
                        </a:lnSpc>
                        <a:spcAft>
                          <a:spcPts val="0"/>
                        </a:spcAft>
                      </a:pPr>
                      <a:r>
                        <a:rPr lang="fr-BE"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Répondre par écrit à un questionnaire ou un test sur ce qu'ils ont lu</a:t>
                      </a: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EE0"/>
                    </a:solidFill>
                  </a:tcPr>
                </a:tc>
                <a:tc>
                  <a:txBody>
                    <a:bodyPr/>
                    <a:lstStyle/>
                    <a:p>
                      <a:pPr algn="ctr">
                        <a:lnSpc>
                          <a:spcPct val="107000"/>
                        </a:lnSpc>
                        <a:spcAft>
                          <a:spcPts val="0"/>
                        </a:spcAft>
                      </a:pPr>
                      <a:r>
                        <a:rPr lang="fr-BE" sz="1600" dirty="0">
                          <a:effectLst/>
                          <a:latin typeface="Calibri" panose="020F0502020204030204" pitchFamily="34" charset="0"/>
                          <a:ea typeface="Calibri" panose="020F0502020204030204" pitchFamily="34" charset="0"/>
                          <a:cs typeface="Times New Roman" panose="02020603050405020304" pitchFamily="18" charset="0"/>
                        </a:rPr>
                        <a:t>+ 2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2461083"/>
                  </a:ext>
                </a:extLst>
              </a:tr>
              <a:tr h="439508">
                <a:tc gridSpan="4">
                  <a:txBody>
                    <a:bodyPr/>
                    <a:lstStyle/>
                    <a:p>
                      <a:pPr algn="ctr">
                        <a:lnSpc>
                          <a:spcPct val="107000"/>
                        </a:lnSpc>
                        <a:spcAft>
                          <a:spcPts val="0"/>
                        </a:spcAft>
                      </a:pPr>
                      <a:endParaRPr lang="fr-BE"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fr-BE"/>
                    </a:p>
                  </a:txBody>
                  <a:tcPr/>
                </a:tc>
                <a:tc hMerge="1">
                  <a:txBody>
                    <a:bodyPr/>
                    <a:lstStyle/>
                    <a:p>
                      <a:endParaRPr lang="fr-BE"/>
                    </a:p>
                  </a:txBody>
                  <a:tcPr/>
                </a:tc>
                <a:tc hMerge="1">
                  <a:txBody>
                    <a:bodyPr/>
                    <a:lstStyle/>
                    <a:p>
                      <a:endParaRPr lang="fr-BE"/>
                    </a:p>
                  </a:txBody>
                  <a:tcPr/>
                </a:tc>
                <a:extLst>
                  <a:ext uri="{0D108BD9-81ED-4DB2-BD59-A6C34878D82A}">
                    <a16:rowId xmlns="" xmlns:a16="http://schemas.microsoft.com/office/drawing/2014/main" val="969810904"/>
                  </a:ext>
                </a:extLst>
              </a:tr>
            </a:tbl>
          </a:graphicData>
        </a:graphic>
      </p:graphicFrame>
    </p:spTree>
    <p:extLst>
      <p:ext uri="{BB962C8B-B14F-4D97-AF65-F5344CB8AC3E}">
        <p14:creationId xmlns:p14="http://schemas.microsoft.com/office/powerpoint/2010/main" val="33887113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Les TIC dans l’enseignement de la lecture</a:t>
            </a:r>
            <a:endParaRPr lang="fr-BE" dirty="0"/>
          </a:p>
        </p:txBody>
      </p:sp>
      <p:sp>
        <p:nvSpPr>
          <p:cNvPr id="3" name="Espace réservé du contenu 2"/>
          <p:cNvSpPr>
            <a:spLocks noGrp="1"/>
          </p:cNvSpPr>
          <p:nvPr>
            <p:ph idx="1"/>
          </p:nvPr>
        </p:nvSpPr>
        <p:spPr/>
        <p:txBody>
          <a:bodyPr>
            <a:normAutofit lnSpcReduction="10000"/>
          </a:bodyPr>
          <a:lstStyle/>
          <a:p>
            <a:pPr>
              <a:buFont typeface="Wingdings" panose="05000000000000000000" pitchFamily="2" charset="2"/>
              <a:buChar char="Ø"/>
            </a:pPr>
            <a:r>
              <a:rPr lang="fr-BE" sz="2400" dirty="0" smtClean="0"/>
              <a:t> Usage très timide des TIC au service de l’apprentissage </a:t>
            </a:r>
          </a:p>
          <a:p>
            <a:pPr marL="358775" indent="-3175">
              <a:buFont typeface="Wingdings" panose="05000000000000000000" pitchFamily="2" charset="2"/>
              <a:buChar char="à"/>
              <a:tabLst>
                <a:tab pos="271463" algn="l"/>
              </a:tabLst>
            </a:pPr>
            <a:endParaRPr lang="fr-BE" dirty="0" smtClean="0">
              <a:sym typeface="Wingdings" panose="05000000000000000000" pitchFamily="2" charset="2"/>
            </a:endParaRPr>
          </a:p>
          <a:p>
            <a:pPr marL="358775" indent="-3175" algn="just">
              <a:buFont typeface="Wingdings" panose="05000000000000000000" pitchFamily="2" charset="2"/>
              <a:buChar char="à"/>
              <a:tabLst>
                <a:tab pos="271463" algn="l"/>
              </a:tabLst>
            </a:pPr>
            <a:r>
              <a:rPr lang="fr-BE" dirty="0" smtClean="0">
                <a:sym typeface="Wingdings" panose="05000000000000000000" pitchFamily="2" charset="2"/>
              </a:rPr>
              <a:t>Moins de 3% des élèves fréquentent une école qui fournit un accès à des livres numériques.</a:t>
            </a:r>
          </a:p>
          <a:p>
            <a:pPr marL="358775" indent="-3175" algn="just">
              <a:buFont typeface="Wingdings" panose="05000000000000000000" pitchFamily="2" charset="2"/>
              <a:buChar char="à"/>
              <a:tabLst>
                <a:tab pos="271463" algn="l"/>
              </a:tabLst>
            </a:pPr>
            <a:r>
              <a:rPr lang="fr-BE" dirty="0" smtClean="0">
                <a:sym typeface="Wingdings" panose="05000000000000000000" pitchFamily="2" charset="2"/>
              </a:rPr>
              <a:t>Seuls 6% des élèves ont des enseignants qui déclarent disposer d’ordinateurs pour des activités de lecture.</a:t>
            </a:r>
          </a:p>
          <a:p>
            <a:pPr marL="358775" indent="-3175" algn="just">
              <a:buFont typeface="Wingdings" panose="05000000000000000000" pitchFamily="2" charset="2"/>
              <a:buChar char="à"/>
              <a:tabLst>
                <a:tab pos="271463" algn="l"/>
              </a:tabLst>
            </a:pPr>
            <a:r>
              <a:rPr lang="fr-BE" dirty="0" smtClean="0">
                <a:sym typeface="Wingdings" panose="05000000000000000000" pitchFamily="2" charset="2"/>
              </a:rPr>
              <a:t>Parmi ceux qui disposent d’ordinateurs, très peu sont ceux qui les utilisent dans le cadre d’activités de lecture.</a:t>
            </a:r>
          </a:p>
          <a:p>
            <a:pPr>
              <a:buFont typeface="Wingdings" panose="05000000000000000000" pitchFamily="2" charset="2"/>
              <a:buChar char="Ø"/>
              <a:tabLst>
                <a:tab pos="271463" algn="l"/>
              </a:tabLst>
            </a:pPr>
            <a:endParaRPr lang="fr-BE" dirty="0" smtClean="0">
              <a:sym typeface="Wingdings" panose="05000000000000000000" pitchFamily="2" charset="2"/>
            </a:endParaRPr>
          </a:p>
          <a:p>
            <a:pPr>
              <a:buFont typeface="Wingdings" panose="05000000000000000000" pitchFamily="2" charset="2"/>
              <a:buChar char="Ø"/>
              <a:tabLst>
                <a:tab pos="271463" algn="l"/>
              </a:tabLst>
            </a:pPr>
            <a:r>
              <a:rPr lang="fr-BE" sz="2400" dirty="0" smtClean="0">
                <a:sym typeface="Wingdings" panose="05000000000000000000" pitchFamily="2" charset="2"/>
              </a:rPr>
              <a:t> En retard par rapport aux pays de référence</a:t>
            </a:r>
          </a:p>
          <a:p>
            <a:pPr marL="358775" indent="-3175">
              <a:buFont typeface="Wingdings" panose="05000000000000000000" pitchFamily="2" charset="2"/>
              <a:buChar char="à"/>
              <a:tabLst>
                <a:tab pos="271463" algn="l"/>
              </a:tabLst>
            </a:pPr>
            <a:endParaRPr lang="fr-BE" dirty="0"/>
          </a:p>
        </p:txBody>
      </p:sp>
    </p:spTree>
    <p:extLst>
      <p:ext uri="{BB962C8B-B14F-4D97-AF65-F5344CB8AC3E}">
        <p14:creationId xmlns:p14="http://schemas.microsoft.com/office/powerpoint/2010/main" val="3683191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Le modèle de </a:t>
            </a:r>
            <a:r>
              <a:rPr lang="fr-BE" dirty="0" err="1" smtClean="0"/>
              <a:t>Guthrie</a:t>
            </a:r>
            <a:r>
              <a:rPr lang="fr-BE" dirty="0" smtClean="0"/>
              <a:t> et </a:t>
            </a:r>
            <a:r>
              <a:rPr lang="fr-BE" dirty="0" err="1" smtClean="0"/>
              <a:t>Wigfield</a:t>
            </a:r>
            <a:r>
              <a:rPr lang="fr-BE" dirty="0" smtClean="0"/>
              <a:t> (2018) comme référence</a:t>
            </a:r>
            <a:endParaRPr lang="fr-BE" dirty="0"/>
          </a:p>
        </p:txBody>
      </p:sp>
      <p:pic>
        <p:nvPicPr>
          <p:cNvPr id="4" name="Espace réservé du contenu 3"/>
          <p:cNvPicPr>
            <a:picLocks noGrp="1" noChangeAspect="1"/>
          </p:cNvPicPr>
          <p:nvPr>
            <p:ph idx="1"/>
          </p:nvPr>
        </p:nvPicPr>
        <p:blipFill>
          <a:blip r:embed="rId3"/>
          <a:stretch>
            <a:fillRect/>
          </a:stretch>
        </p:blipFill>
        <p:spPr>
          <a:xfrm>
            <a:off x="1644229" y="1918085"/>
            <a:ext cx="9154399" cy="4221458"/>
          </a:xfrm>
          <a:prstGeom prst="rect">
            <a:avLst/>
          </a:prstGeom>
        </p:spPr>
      </p:pic>
      <p:sp>
        <p:nvSpPr>
          <p:cNvPr id="5" name="Rectangle à coins arrondis 4"/>
          <p:cNvSpPr/>
          <p:nvPr/>
        </p:nvSpPr>
        <p:spPr>
          <a:xfrm>
            <a:off x="3897086" y="2013857"/>
            <a:ext cx="1807028" cy="1240972"/>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
        <p:nvSpPr>
          <p:cNvPr id="6" name="Rectangle à coins arrondis 5"/>
          <p:cNvSpPr/>
          <p:nvPr/>
        </p:nvSpPr>
        <p:spPr>
          <a:xfrm>
            <a:off x="6313714" y="3343014"/>
            <a:ext cx="2144486" cy="1555558"/>
          </a:xfrm>
          <a:prstGeom prst="round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prstClr val="white"/>
              </a:solidFill>
            </a:endParaRPr>
          </a:p>
        </p:txBody>
      </p:sp>
    </p:spTree>
    <p:extLst>
      <p:ext uri="{BB962C8B-B14F-4D97-AF65-F5344CB8AC3E}">
        <p14:creationId xmlns:p14="http://schemas.microsoft.com/office/powerpoint/2010/main" val="3228912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Différences garçons/filles</a:t>
            </a:r>
            <a:endParaRPr lang="fr-BE" dirty="0"/>
          </a:p>
        </p:txBody>
      </p:sp>
      <p:graphicFrame>
        <p:nvGraphicFramePr>
          <p:cNvPr id="4" name="Espace réservé du contenu 3"/>
          <p:cNvGraphicFramePr>
            <a:graphicFrameLocks noGrp="1"/>
          </p:cNvGraphicFramePr>
          <p:nvPr>
            <p:ph idx="1"/>
            <p:extLst/>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5" name="ZoneTexte 4"/>
          <p:cNvSpPr txBox="1"/>
          <p:nvPr/>
        </p:nvSpPr>
        <p:spPr>
          <a:xfrm>
            <a:off x="1031649" y="5868988"/>
            <a:ext cx="10123714" cy="276999"/>
          </a:xfrm>
          <a:prstGeom prst="rect">
            <a:avLst/>
          </a:prstGeom>
          <a:noFill/>
        </p:spPr>
        <p:txBody>
          <a:bodyPr wrap="square" rtlCol="0">
            <a:spAutoFit/>
          </a:bodyPr>
          <a:lstStyle/>
          <a:p>
            <a:r>
              <a:rPr lang="fr-BE" sz="1200" dirty="0">
                <a:solidFill>
                  <a:srgbClr val="000000"/>
                </a:solidFill>
              </a:rPr>
              <a:t>Pourcentage d’élèves percevant les sources d’engagement scolaires comme très importantes, qui aiment beaucoup lire et qui sont très confiants en eux</a:t>
            </a:r>
          </a:p>
        </p:txBody>
      </p:sp>
    </p:spTree>
    <p:extLst>
      <p:ext uri="{BB962C8B-B14F-4D97-AF65-F5344CB8AC3E}">
        <p14:creationId xmlns:p14="http://schemas.microsoft.com/office/powerpoint/2010/main" val="372310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60438" y="252413"/>
            <a:ext cx="11231562" cy="919162"/>
          </a:xfrm>
        </p:spPr>
        <p:txBody>
          <a:bodyPr>
            <a:normAutofit/>
          </a:bodyPr>
          <a:lstStyle/>
          <a:p>
            <a:r>
              <a:rPr lang="fr-BE" sz="4000" dirty="0" smtClean="0"/>
              <a:t>L’évaluation de la compréhension de l’écrit dans </a:t>
            </a:r>
            <a:r>
              <a:rPr lang="fr-BE" sz="4000" dirty="0" err="1" smtClean="0"/>
              <a:t>Pirls</a:t>
            </a:r>
            <a:r>
              <a:rPr lang="fr-BE" sz="4000" dirty="0" smtClean="0"/>
              <a:t>…</a:t>
            </a:r>
            <a:endParaRPr lang="fr-BE" sz="4000" dirty="0"/>
          </a:p>
        </p:txBody>
      </p:sp>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3008255806"/>
              </p:ext>
            </p:extLst>
          </p:nvPr>
        </p:nvGraphicFramePr>
        <p:xfrm>
          <a:off x="834427" y="2512816"/>
          <a:ext cx="10482232" cy="3337260"/>
        </p:xfrm>
        <a:graphic>
          <a:graphicData uri="http://schemas.openxmlformats.org/drawingml/2006/table">
            <a:tbl>
              <a:tblPr firstRow="1" bandRow="1">
                <a:tableStyleId>{EB9631B5-78F2-41C9-869B-9F39066F8104}</a:tableStyleId>
              </a:tblPr>
              <a:tblGrid>
                <a:gridCol w="1937619">
                  <a:extLst>
                    <a:ext uri="{9D8B030D-6E8A-4147-A177-3AD203B41FA5}">
                      <a16:colId xmlns="" xmlns:a16="http://schemas.microsoft.com/office/drawing/2014/main" val="20000"/>
                    </a:ext>
                  </a:extLst>
                </a:gridCol>
                <a:gridCol w="3155749">
                  <a:extLst>
                    <a:ext uri="{9D8B030D-6E8A-4147-A177-3AD203B41FA5}">
                      <a16:colId xmlns="" xmlns:a16="http://schemas.microsoft.com/office/drawing/2014/main" val="20001"/>
                    </a:ext>
                  </a:extLst>
                </a:gridCol>
                <a:gridCol w="3452064">
                  <a:extLst>
                    <a:ext uri="{9D8B030D-6E8A-4147-A177-3AD203B41FA5}">
                      <a16:colId xmlns="" xmlns:a16="http://schemas.microsoft.com/office/drawing/2014/main" val="20002"/>
                    </a:ext>
                  </a:extLst>
                </a:gridCol>
                <a:gridCol w="1936800">
                  <a:extLst>
                    <a:ext uri="{9D8B030D-6E8A-4147-A177-3AD203B41FA5}">
                      <a16:colId xmlns="" xmlns:a16="http://schemas.microsoft.com/office/drawing/2014/main" val="20003"/>
                    </a:ext>
                  </a:extLst>
                </a:gridCol>
              </a:tblGrid>
              <a:tr h="556210">
                <a:tc gridSpan="2">
                  <a:txBody>
                    <a:bodyPr/>
                    <a:lstStyle/>
                    <a:p>
                      <a:pPr algn="ctr"/>
                      <a:r>
                        <a:rPr lang="fr-BE" dirty="0" smtClean="0">
                          <a:solidFill>
                            <a:schemeClr val="tx1"/>
                          </a:solidFill>
                        </a:rPr>
                        <a:t>Lire pour l’expérience littéraire</a:t>
                      </a:r>
                      <a:endParaRPr lang="fr-BE" dirty="0">
                        <a:solidFill>
                          <a:schemeClr val="tx1"/>
                        </a:solidFill>
                      </a:endParaRPr>
                    </a:p>
                  </a:txBody>
                  <a:tcPr anchor="ctr">
                    <a:solidFill>
                      <a:schemeClr val="accent2">
                        <a:lumMod val="20000"/>
                        <a:lumOff val="80000"/>
                      </a:schemeClr>
                    </a:solidFill>
                  </a:tcPr>
                </a:tc>
                <a:tc hMerge="1">
                  <a:txBody>
                    <a:bodyPr/>
                    <a:lstStyle/>
                    <a:p>
                      <a:endParaRPr lang="fr-BE" dirty="0"/>
                    </a:p>
                  </a:txBody>
                  <a:tcPr/>
                </a:tc>
                <a:tc gridSpan="2">
                  <a:txBody>
                    <a:bodyPr/>
                    <a:lstStyle/>
                    <a:p>
                      <a:pPr algn="ctr"/>
                      <a:r>
                        <a:rPr lang="fr-BE" dirty="0" smtClean="0">
                          <a:solidFill>
                            <a:schemeClr val="tx1"/>
                          </a:solidFill>
                        </a:rPr>
                        <a:t>Lire pour acquérir</a:t>
                      </a:r>
                      <a:r>
                        <a:rPr lang="fr-BE" baseline="0" dirty="0" smtClean="0">
                          <a:solidFill>
                            <a:schemeClr val="tx1"/>
                          </a:solidFill>
                        </a:rPr>
                        <a:t> et utiliser de l’information</a:t>
                      </a:r>
                      <a:endParaRPr lang="fr-BE" dirty="0">
                        <a:solidFill>
                          <a:schemeClr val="tx1"/>
                        </a:solidFill>
                      </a:endParaRPr>
                    </a:p>
                  </a:txBody>
                  <a:tcPr anchor="ctr">
                    <a:solidFill>
                      <a:schemeClr val="accent2">
                        <a:lumMod val="20000"/>
                        <a:lumOff val="80000"/>
                      </a:schemeClr>
                    </a:solidFill>
                  </a:tcPr>
                </a:tc>
                <a:tc hMerge="1">
                  <a:txBody>
                    <a:bodyPr/>
                    <a:lstStyle/>
                    <a:p>
                      <a:endParaRPr lang="fr-BE" dirty="0"/>
                    </a:p>
                  </a:txBody>
                  <a:tcPr/>
                </a:tc>
                <a:extLst>
                  <a:ext uri="{0D108BD9-81ED-4DB2-BD59-A6C34878D82A}">
                    <a16:rowId xmlns="" xmlns:a16="http://schemas.microsoft.com/office/drawing/2014/main" val="10000"/>
                  </a:ext>
                </a:extLst>
              </a:tr>
              <a:tr h="556210">
                <a:tc gridSpan="2">
                  <a:txBody>
                    <a:bodyPr/>
                    <a:lstStyle/>
                    <a:p>
                      <a:pPr algn="ctr"/>
                      <a:r>
                        <a:rPr lang="fr-BE" dirty="0" smtClean="0"/>
                        <a:t>50% des items</a:t>
                      </a:r>
                      <a:endParaRPr lang="fr-BE" dirty="0"/>
                    </a:p>
                  </a:txBody>
                  <a:tcPr anchor="ctr"/>
                </a:tc>
                <a:tc hMerge="1">
                  <a:txBody>
                    <a:bodyPr/>
                    <a:lstStyle/>
                    <a:p>
                      <a:endParaRPr lang="fr-BE" dirty="0"/>
                    </a:p>
                  </a:txBody>
                  <a:tcPr/>
                </a:tc>
                <a:tc gridSpan="2">
                  <a:txBody>
                    <a:bodyPr/>
                    <a:lstStyle/>
                    <a:p>
                      <a:pPr algn="ctr"/>
                      <a:r>
                        <a:rPr lang="fr-BE" dirty="0" smtClean="0"/>
                        <a:t>50% des items</a:t>
                      </a:r>
                      <a:endParaRPr lang="fr-BE" dirty="0"/>
                    </a:p>
                  </a:txBody>
                  <a:tcPr anchor="ctr"/>
                </a:tc>
                <a:tc hMerge="1">
                  <a:txBody>
                    <a:bodyPr/>
                    <a:lstStyle/>
                    <a:p>
                      <a:endParaRPr lang="fr-BE" dirty="0"/>
                    </a:p>
                  </a:txBody>
                  <a:tcPr/>
                </a:tc>
                <a:extLst>
                  <a:ext uri="{0D108BD9-81ED-4DB2-BD59-A6C34878D82A}">
                    <a16:rowId xmlns="" xmlns:a16="http://schemas.microsoft.com/office/drawing/2014/main" val="10001"/>
                  </a:ext>
                </a:extLst>
              </a:tr>
              <a:tr h="556210">
                <a:tc>
                  <a:txBody>
                    <a:bodyPr/>
                    <a:lstStyle/>
                    <a:p>
                      <a:pPr algn="ctr"/>
                      <a:r>
                        <a:rPr lang="fr-BE" dirty="0" smtClean="0"/>
                        <a:t>20%</a:t>
                      </a:r>
                      <a:endParaRPr lang="fr-BE" dirty="0"/>
                    </a:p>
                  </a:txBody>
                  <a:tcPr/>
                </a:tc>
                <a:tc gridSpan="2">
                  <a:txBody>
                    <a:bodyPr/>
                    <a:lstStyle/>
                    <a:p>
                      <a:pPr algn="ctr"/>
                      <a:r>
                        <a:rPr lang="fr-BE" dirty="0" smtClean="0"/>
                        <a:t>Retrouver et prélever des informations explicites</a:t>
                      </a:r>
                      <a:endParaRPr lang="fr-BE" dirty="0"/>
                    </a:p>
                  </a:txBody>
                  <a:tcPr/>
                </a:tc>
                <a:tc hMerge="1">
                  <a:txBody>
                    <a:bodyPr/>
                    <a:lstStyle/>
                    <a:p>
                      <a:endParaRPr lang="fr-BE"/>
                    </a:p>
                  </a:txBody>
                  <a:tcPr/>
                </a:tc>
                <a:tc>
                  <a:txBody>
                    <a:bodyPr/>
                    <a:lstStyle/>
                    <a:p>
                      <a:pPr algn="ctr"/>
                      <a:r>
                        <a:rPr lang="fr-BE" dirty="0" smtClean="0"/>
                        <a:t>20%</a:t>
                      </a:r>
                      <a:endParaRPr lang="fr-BE" dirty="0"/>
                    </a:p>
                  </a:txBody>
                  <a:tcPr/>
                </a:tc>
                <a:extLst>
                  <a:ext uri="{0D108BD9-81ED-4DB2-BD59-A6C34878D82A}">
                    <a16:rowId xmlns="" xmlns:a16="http://schemas.microsoft.com/office/drawing/2014/main" val="10002"/>
                  </a:ext>
                </a:extLst>
              </a:tr>
              <a:tr h="556210">
                <a:tc>
                  <a:txBody>
                    <a:bodyPr/>
                    <a:lstStyle/>
                    <a:p>
                      <a:pPr algn="ctr"/>
                      <a:r>
                        <a:rPr lang="fr-BE" dirty="0" smtClean="0"/>
                        <a:t>30%</a:t>
                      </a:r>
                      <a:endParaRPr lang="fr-BE" dirty="0"/>
                    </a:p>
                  </a:txBody>
                  <a:tcPr/>
                </a:tc>
                <a:tc gridSpan="2">
                  <a:txBody>
                    <a:bodyPr/>
                    <a:lstStyle/>
                    <a:p>
                      <a:pPr algn="ctr"/>
                      <a:r>
                        <a:rPr lang="fr-BE" dirty="0" smtClean="0"/>
                        <a:t>Faire des inférences simples</a:t>
                      </a:r>
                      <a:endParaRPr lang="fr-BE" dirty="0"/>
                    </a:p>
                  </a:txBody>
                  <a:tcPr/>
                </a:tc>
                <a:tc hMerge="1">
                  <a:txBody>
                    <a:bodyPr/>
                    <a:lstStyle/>
                    <a:p>
                      <a:endParaRPr lang="fr-BE"/>
                    </a:p>
                  </a:txBody>
                  <a:tcPr/>
                </a:tc>
                <a:tc>
                  <a:txBody>
                    <a:bodyPr/>
                    <a:lstStyle/>
                    <a:p>
                      <a:pPr algn="ctr"/>
                      <a:r>
                        <a:rPr lang="fr-BE" dirty="0" smtClean="0"/>
                        <a:t>30%</a:t>
                      </a:r>
                      <a:endParaRPr lang="fr-BE" dirty="0"/>
                    </a:p>
                  </a:txBody>
                  <a:tcPr/>
                </a:tc>
                <a:extLst>
                  <a:ext uri="{0D108BD9-81ED-4DB2-BD59-A6C34878D82A}">
                    <a16:rowId xmlns="" xmlns:a16="http://schemas.microsoft.com/office/drawing/2014/main" val="10003"/>
                  </a:ext>
                </a:extLst>
              </a:tr>
              <a:tr h="556210">
                <a:tc>
                  <a:txBody>
                    <a:bodyPr/>
                    <a:lstStyle/>
                    <a:p>
                      <a:pPr algn="ctr"/>
                      <a:r>
                        <a:rPr lang="fr-BE" dirty="0" smtClean="0"/>
                        <a:t>30%</a:t>
                      </a:r>
                      <a:endParaRPr lang="fr-BE" dirty="0"/>
                    </a:p>
                  </a:txBody>
                  <a:tcPr/>
                </a:tc>
                <a:tc gridSpan="2">
                  <a:txBody>
                    <a:bodyPr/>
                    <a:lstStyle/>
                    <a:p>
                      <a:pPr algn="ctr"/>
                      <a:r>
                        <a:rPr lang="fr-BE" dirty="0" smtClean="0"/>
                        <a:t>Interpréter et intégrer des idées et des</a:t>
                      </a:r>
                      <a:r>
                        <a:rPr lang="fr-BE" baseline="0" dirty="0" smtClean="0"/>
                        <a:t> informations</a:t>
                      </a:r>
                      <a:endParaRPr lang="fr-BE" dirty="0"/>
                    </a:p>
                  </a:txBody>
                  <a:tcPr/>
                </a:tc>
                <a:tc hMerge="1">
                  <a:txBody>
                    <a:bodyPr/>
                    <a:lstStyle/>
                    <a:p>
                      <a:endParaRPr lang="fr-BE"/>
                    </a:p>
                  </a:txBody>
                  <a:tcPr/>
                </a:tc>
                <a:tc>
                  <a:txBody>
                    <a:bodyPr/>
                    <a:lstStyle/>
                    <a:p>
                      <a:pPr algn="ctr"/>
                      <a:r>
                        <a:rPr lang="fr-BE" dirty="0" smtClean="0"/>
                        <a:t>30%</a:t>
                      </a:r>
                      <a:endParaRPr lang="fr-BE" dirty="0"/>
                    </a:p>
                  </a:txBody>
                  <a:tcPr/>
                </a:tc>
                <a:extLst>
                  <a:ext uri="{0D108BD9-81ED-4DB2-BD59-A6C34878D82A}">
                    <a16:rowId xmlns="" xmlns:a16="http://schemas.microsoft.com/office/drawing/2014/main" val="10004"/>
                  </a:ext>
                </a:extLst>
              </a:tr>
              <a:tr h="556210">
                <a:tc>
                  <a:txBody>
                    <a:bodyPr/>
                    <a:lstStyle/>
                    <a:p>
                      <a:pPr algn="ctr"/>
                      <a:r>
                        <a:rPr lang="fr-BE" dirty="0" smtClean="0"/>
                        <a:t>20%</a:t>
                      </a:r>
                      <a:endParaRPr lang="fr-BE" dirty="0"/>
                    </a:p>
                  </a:txBody>
                  <a:tcPr/>
                </a:tc>
                <a:tc gridSpan="2">
                  <a:txBody>
                    <a:bodyPr/>
                    <a:lstStyle/>
                    <a:p>
                      <a:pPr algn="ctr"/>
                      <a:r>
                        <a:rPr lang="fr-BE" dirty="0" smtClean="0"/>
                        <a:t>Examiner et évaluer le contenu,</a:t>
                      </a:r>
                      <a:r>
                        <a:rPr lang="fr-BE" baseline="0" dirty="0" smtClean="0"/>
                        <a:t> la langue et les éléments textuels</a:t>
                      </a:r>
                      <a:endParaRPr lang="fr-BE" dirty="0"/>
                    </a:p>
                  </a:txBody>
                  <a:tcPr/>
                </a:tc>
                <a:tc hMerge="1">
                  <a:txBody>
                    <a:bodyPr/>
                    <a:lstStyle/>
                    <a:p>
                      <a:endParaRPr lang="fr-BE"/>
                    </a:p>
                  </a:txBody>
                  <a:tcPr/>
                </a:tc>
                <a:tc>
                  <a:txBody>
                    <a:bodyPr/>
                    <a:lstStyle/>
                    <a:p>
                      <a:pPr algn="ctr"/>
                      <a:r>
                        <a:rPr lang="fr-BE" dirty="0" smtClean="0"/>
                        <a:t>20%</a:t>
                      </a:r>
                      <a:endParaRPr lang="fr-BE" dirty="0"/>
                    </a:p>
                  </a:txBody>
                  <a:tcPr/>
                </a:tc>
                <a:extLst>
                  <a:ext uri="{0D108BD9-81ED-4DB2-BD59-A6C34878D82A}">
                    <a16:rowId xmlns="" xmlns:a16="http://schemas.microsoft.com/office/drawing/2014/main" val="10005"/>
                  </a:ext>
                </a:extLst>
              </a:tr>
            </a:tbl>
          </a:graphicData>
        </a:graphic>
      </p:graphicFrame>
      <p:sp>
        <p:nvSpPr>
          <p:cNvPr id="5" name="ZoneTexte 4"/>
          <p:cNvSpPr txBox="1"/>
          <p:nvPr/>
        </p:nvSpPr>
        <p:spPr>
          <a:xfrm>
            <a:off x="960438" y="5850076"/>
            <a:ext cx="10230211" cy="307777"/>
          </a:xfrm>
          <a:prstGeom prst="rect">
            <a:avLst/>
          </a:prstGeom>
          <a:noFill/>
        </p:spPr>
        <p:txBody>
          <a:bodyPr wrap="square" rtlCol="0">
            <a:spAutoFit/>
          </a:bodyPr>
          <a:lstStyle/>
          <a:p>
            <a:r>
              <a:rPr lang="fr-BE" sz="1400" dirty="0" smtClean="0"/>
              <a:t>Tableau 1: Répartition des items selon les objectifs de lecture et les processus de compréhension visés par les différentes questions</a:t>
            </a:r>
            <a:endParaRPr lang="fr-BE" sz="1400" dirty="0"/>
          </a:p>
        </p:txBody>
      </p:sp>
      <p:sp>
        <p:nvSpPr>
          <p:cNvPr id="6" name="ZoneTexte 5"/>
          <p:cNvSpPr txBox="1"/>
          <p:nvPr/>
        </p:nvSpPr>
        <p:spPr>
          <a:xfrm>
            <a:off x="1059350" y="1312487"/>
            <a:ext cx="8988552" cy="1200329"/>
          </a:xfrm>
          <a:prstGeom prst="rect">
            <a:avLst/>
          </a:prstGeom>
          <a:noFill/>
        </p:spPr>
        <p:txBody>
          <a:bodyPr wrap="square" rtlCol="0">
            <a:spAutoFit/>
          </a:bodyPr>
          <a:lstStyle/>
          <a:p>
            <a:r>
              <a:rPr lang="fr-BE" dirty="0" smtClean="0"/>
              <a:t>Evaluation : 1 texte littéraire + 1 texte informatif</a:t>
            </a:r>
          </a:p>
          <a:p>
            <a:r>
              <a:rPr lang="fr-BE" dirty="0" smtClean="0"/>
              <a:t>Pour chaque texte :</a:t>
            </a:r>
          </a:p>
          <a:p>
            <a:pPr marL="285750" indent="-285750">
              <a:buFontTx/>
              <a:buChar char="-"/>
            </a:pPr>
            <a:r>
              <a:rPr lang="fr-BE" dirty="0" smtClean="0"/>
              <a:t>40 minutes </a:t>
            </a:r>
          </a:p>
          <a:p>
            <a:pPr marL="285750" indent="-285750">
              <a:buFontTx/>
              <a:buChar char="-"/>
            </a:pPr>
            <a:r>
              <a:rPr lang="fr-BE" dirty="0" smtClean="0"/>
              <a:t>10 à 15 items (QCM et questions à réponse ouverte)</a:t>
            </a:r>
            <a:endParaRPr lang="fr-BE" dirty="0"/>
          </a:p>
        </p:txBody>
      </p:sp>
    </p:spTree>
    <p:extLst>
      <p:ext uri="{BB962C8B-B14F-4D97-AF65-F5344CB8AC3E}">
        <p14:creationId xmlns:p14="http://schemas.microsoft.com/office/powerpoint/2010/main" val="28086105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Formation des enseignants</a:t>
            </a:r>
            <a:endParaRPr lang="fr-BE" dirty="0"/>
          </a:p>
        </p:txBody>
      </p:sp>
      <p:graphicFrame>
        <p:nvGraphicFramePr>
          <p:cNvPr id="5" name="Espace réservé du contenu 4"/>
          <p:cNvGraphicFramePr>
            <a:graphicFrameLocks noGrp="1"/>
          </p:cNvGraphicFramePr>
          <p:nvPr>
            <p:ph idx="1"/>
            <p:extLst/>
          </p:nvPr>
        </p:nvGraphicFramePr>
        <p:xfrm>
          <a:off x="2383971" y="2816951"/>
          <a:ext cx="6882221" cy="2865395"/>
        </p:xfrm>
        <a:graphic>
          <a:graphicData uri="http://schemas.openxmlformats.org/drawingml/2006/table">
            <a:tbl>
              <a:tblPr firstRow="1" firstCol="1" bandRow="1"/>
              <a:tblGrid>
                <a:gridCol w="2777330"/>
                <a:gridCol w="1176513"/>
                <a:gridCol w="1386767"/>
                <a:gridCol w="1541611"/>
              </a:tblGrid>
              <a:tr h="477565">
                <a:tc>
                  <a:txBody>
                    <a:bodyPr/>
                    <a:lstStyle/>
                    <a:p>
                      <a:pP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 </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0" dirty="0">
                          <a:effectLst/>
                          <a:latin typeface="Calibri" panose="020F0502020204030204" pitchFamily="34" charset="0"/>
                          <a:ea typeface="Calibri" panose="020F0502020204030204" pitchFamily="34" charset="0"/>
                          <a:cs typeface="Calibri" panose="020F0502020204030204" pitchFamily="34" charset="0"/>
                        </a:rPr>
                        <a:t>Pas du tout</a:t>
                      </a:r>
                      <a:endParaRPr lang="fr-B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0" dirty="0">
                          <a:effectLst/>
                          <a:latin typeface="Calibri" panose="020F0502020204030204" pitchFamily="34" charset="0"/>
                          <a:ea typeface="Calibri" panose="020F0502020204030204" pitchFamily="34" charset="0"/>
                          <a:cs typeface="Calibri" panose="020F0502020204030204" pitchFamily="34" charset="0"/>
                        </a:rPr>
                        <a:t>Vue d’ensemble ou introduction</a:t>
                      </a:r>
                      <a:endParaRPr lang="fr-B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0" dirty="0">
                          <a:effectLst/>
                          <a:latin typeface="Calibri" panose="020F0502020204030204" pitchFamily="34" charset="0"/>
                          <a:ea typeface="Calibri" panose="020F0502020204030204" pitchFamily="34" charset="0"/>
                          <a:cs typeface="Calibri" panose="020F0502020204030204" pitchFamily="34" charset="0"/>
                        </a:rPr>
                        <a:t>Approfondissement</a:t>
                      </a:r>
                      <a:endParaRPr lang="fr-BE"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Français</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24%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76%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Littérature</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22%</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71%</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7%</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Pédagogie ou enseignement de la lecture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41%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57%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Psychopédagogie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34%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66%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Remédiation en lecture</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37%</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55%</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8%</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Théorie(s) de la lecture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14%</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61%</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25%</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Enseignement spécialisé</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32%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66%</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2%</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Apprentissage d’une deuxième langue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70%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27%</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3%</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Méthode d’évaluation en lecture</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34%</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56%</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b="1" dirty="0">
                          <a:effectLst/>
                          <a:latin typeface="Calibri" panose="020F0502020204030204" pitchFamily="34" charset="0"/>
                          <a:ea typeface="Calibri" panose="020F0502020204030204" pitchFamily="34" charset="0"/>
                          <a:cs typeface="Calibri" panose="020F0502020204030204" pitchFamily="34" charset="0"/>
                        </a:rPr>
                        <a:t>10%</a:t>
                      </a:r>
                      <a:endParaRPr lang="fr-BE"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8783">
                <a:tc>
                  <a:txBody>
                    <a:bodyPr/>
                    <a:lstStyle/>
                    <a:p>
                      <a:pP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Enseignement à la petite enfance</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38%</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a:effectLst/>
                          <a:latin typeface="Calibri" panose="020F0502020204030204" pitchFamily="34" charset="0"/>
                          <a:ea typeface="Calibri" panose="020F0502020204030204" pitchFamily="34" charset="0"/>
                          <a:cs typeface="Calibri" panose="020F0502020204030204" pitchFamily="34" charset="0"/>
                        </a:rPr>
                        <a:t>50%</a:t>
                      </a:r>
                      <a:endParaRPr lang="fr-B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BE" sz="1000" dirty="0">
                          <a:effectLst/>
                          <a:latin typeface="Calibri" panose="020F0502020204030204" pitchFamily="34" charset="0"/>
                          <a:ea typeface="Calibri" panose="020F0502020204030204" pitchFamily="34" charset="0"/>
                          <a:cs typeface="Calibri" panose="020F0502020204030204" pitchFamily="34" charset="0"/>
                        </a:rPr>
                        <a:t>12%</a:t>
                      </a:r>
                      <a:endParaRPr lang="fr-B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ZoneTexte 5"/>
          <p:cNvSpPr txBox="1"/>
          <p:nvPr/>
        </p:nvSpPr>
        <p:spPr>
          <a:xfrm>
            <a:off x="1197429" y="1894114"/>
            <a:ext cx="10036628" cy="369332"/>
          </a:xfrm>
          <a:prstGeom prst="rect">
            <a:avLst/>
          </a:prstGeom>
          <a:noFill/>
        </p:spPr>
        <p:txBody>
          <a:bodyPr wrap="square" rtlCol="0">
            <a:spAutoFit/>
          </a:bodyPr>
          <a:lstStyle/>
          <a:p>
            <a:pPr marL="285750" indent="-285750">
              <a:buClr>
                <a:schemeClr val="accent1"/>
              </a:buClr>
              <a:buFont typeface="Wingdings" panose="05000000000000000000" pitchFamily="2" charset="2"/>
              <a:buChar char="Ø"/>
            </a:pPr>
            <a:r>
              <a:rPr lang="fr-BE" dirty="0" smtClean="0"/>
              <a:t>98% des élèves ont des enseignants ayant un diplôme de niveau bachelier</a:t>
            </a:r>
            <a:endParaRPr lang="fr-BE" dirty="0"/>
          </a:p>
        </p:txBody>
      </p:sp>
      <p:sp>
        <p:nvSpPr>
          <p:cNvPr id="7" name="Rectangle à coins arrondis 6"/>
          <p:cNvSpPr/>
          <p:nvPr/>
        </p:nvSpPr>
        <p:spPr>
          <a:xfrm>
            <a:off x="2383971" y="3516086"/>
            <a:ext cx="6882221" cy="23948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8" name="Rectangle à coins arrondis 7"/>
          <p:cNvSpPr/>
          <p:nvPr/>
        </p:nvSpPr>
        <p:spPr>
          <a:xfrm>
            <a:off x="2383970" y="4249648"/>
            <a:ext cx="6882221" cy="23948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Rectangle à coins arrondis 8"/>
          <p:cNvSpPr/>
          <p:nvPr/>
        </p:nvSpPr>
        <p:spPr>
          <a:xfrm>
            <a:off x="2383970" y="5188268"/>
            <a:ext cx="6882221" cy="23948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p:cNvSpPr txBox="1"/>
          <p:nvPr/>
        </p:nvSpPr>
        <p:spPr>
          <a:xfrm>
            <a:off x="2266247" y="5682346"/>
            <a:ext cx="7720466" cy="276999"/>
          </a:xfrm>
          <a:prstGeom prst="rect">
            <a:avLst/>
          </a:prstGeom>
          <a:noFill/>
        </p:spPr>
        <p:txBody>
          <a:bodyPr wrap="square" rtlCol="0">
            <a:spAutoFit/>
          </a:bodyPr>
          <a:lstStyle/>
          <a:p>
            <a:r>
              <a:rPr lang="fr-BE" sz="1200" dirty="0" smtClean="0"/>
              <a:t>Pourcentage d’élèves dont les enseignants déclarent avoir été formés aux différentes matières lors de leurs études</a:t>
            </a:r>
            <a:endParaRPr lang="fr-BE" sz="1200" dirty="0"/>
          </a:p>
        </p:txBody>
      </p:sp>
    </p:spTree>
    <p:extLst>
      <p:ext uri="{BB962C8B-B14F-4D97-AF65-F5344CB8AC3E}">
        <p14:creationId xmlns:p14="http://schemas.microsoft.com/office/powerpoint/2010/main" val="4039447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En synthèse</a:t>
            </a:r>
            <a:endParaRPr lang="fr-BE" dirty="0"/>
          </a:p>
        </p:txBody>
      </p:sp>
      <p:sp>
        <p:nvSpPr>
          <p:cNvPr id="3" name="Espace réservé du contenu 2"/>
          <p:cNvSpPr>
            <a:spLocks noGrp="1"/>
          </p:cNvSpPr>
          <p:nvPr>
            <p:ph idx="1"/>
          </p:nvPr>
        </p:nvSpPr>
        <p:spPr>
          <a:xfrm>
            <a:off x="1097280" y="2048934"/>
            <a:ext cx="10058400" cy="4023360"/>
          </a:xfrm>
        </p:spPr>
        <p:txBody>
          <a:bodyPr>
            <a:normAutofit/>
          </a:bodyPr>
          <a:lstStyle/>
          <a:p>
            <a:pPr>
              <a:buFont typeface="Arial" panose="020B0604020202020204" pitchFamily="34" charset="0"/>
              <a:buChar char="•"/>
            </a:pPr>
            <a:r>
              <a:rPr lang="fr-BE" dirty="0"/>
              <a:t> </a:t>
            </a:r>
            <a:r>
              <a:rPr lang="fr-BE" dirty="0" smtClean="0"/>
              <a:t>Baisse des résultats des élèves de la FW-B entre 2011 et 2016 ;</a:t>
            </a:r>
          </a:p>
          <a:p>
            <a:pPr>
              <a:buFont typeface="Arial" panose="020B0604020202020204" pitchFamily="34" charset="0"/>
              <a:buChar char="•"/>
            </a:pPr>
            <a:r>
              <a:rPr lang="fr-BE" dirty="0"/>
              <a:t> </a:t>
            </a:r>
            <a:r>
              <a:rPr lang="fr-BE" dirty="0" smtClean="0"/>
              <a:t>Accroissement inquiétant du pourcentage de lecteurs précaires ;</a:t>
            </a:r>
          </a:p>
          <a:p>
            <a:pPr>
              <a:buFont typeface="Arial" panose="020B0604020202020204" pitchFamily="34" charset="0"/>
              <a:buChar char="•"/>
            </a:pPr>
            <a:r>
              <a:rPr lang="fr-BE" dirty="0" smtClean="0"/>
              <a:t> Des différences de résultats liés au retard scolaire et l’origine sociale et culturelle ;</a:t>
            </a:r>
          </a:p>
          <a:p>
            <a:pPr>
              <a:buFont typeface="Arial" panose="020B0604020202020204" pitchFamily="34" charset="0"/>
              <a:buChar char="•"/>
            </a:pPr>
            <a:r>
              <a:rPr lang="fr-BE" dirty="0" smtClean="0"/>
              <a:t> Baisse des résultats plus marquée pour les textes informatifs, aussi bien pour les filles que pour les garçons ;</a:t>
            </a:r>
          </a:p>
          <a:p>
            <a:pPr>
              <a:buFont typeface="Arial" panose="020B0604020202020204" pitchFamily="34" charset="0"/>
              <a:buChar char="•"/>
            </a:pPr>
            <a:r>
              <a:rPr lang="fr-BE" dirty="0" smtClean="0"/>
              <a:t> Des résultats qui pointent une maitrise insuffisante des processus « interpréter, intégrer et évaluer ».</a:t>
            </a:r>
            <a:endParaRPr lang="fr-BE" dirty="0"/>
          </a:p>
        </p:txBody>
      </p:sp>
    </p:spTree>
    <p:extLst>
      <p:ext uri="{BB962C8B-B14F-4D97-AF65-F5344CB8AC3E}">
        <p14:creationId xmlns:p14="http://schemas.microsoft.com/office/powerpoint/2010/main" val="17021502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Pistes d’explication</a:t>
            </a:r>
            <a:endParaRPr lang="fr-BE" dirty="0"/>
          </a:p>
        </p:txBody>
      </p:sp>
      <p:sp>
        <p:nvSpPr>
          <p:cNvPr id="3" name="Espace réservé du contenu 2"/>
          <p:cNvSpPr>
            <a:spLocks noGrp="1"/>
          </p:cNvSpPr>
          <p:nvPr>
            <p:ph idx="1"/>
          </p:nvPr>
        </p:nvSpPr>
        <p:spPr/>
        <p:txBody>
          <a:bodyPr/>
          <a:lstStyle/>
          <a:p>
            <a:endParaRPr lang="fr-BE" sz="2200" dirty="0" smtClean="0"/>
          </a:p>
          <a:p>
            <a:r>
              <a:rPr lang="fr-BE" sz="2200" dirty="0" smtClean="0"/>
              <a:t>1. Les </a:t>
            </a:r>
            <a:r>
              <a:rPr lang="fr-BE" sz="2200" dirty="0"/>
              <a:t>spécificités de l’enseignement de la compréhension en </a:t>
            </a:r>
            <a:r>
              <a:rPr lang="fr-BE" sz="2200" dirty="0" smtClean="0"/>
              <a:t>FW-B</a:t>
            </a:r>
          </a:p>
          <a:p>
            <a:endParaRPr lang="fr-BE" sz="2200" dirty="0"/>
          </a:p>
          <a:p>
            <a:r>
              <a:rPr lang="fr-BE" sz="2200" dirty="0" smtClean="0"/>
              <a:t>2. Les </a:t>
            </a:r>
            <a:r>
              <a:rPr lang="fr-BE" sz="2200" dirty="0"/>
              <a:t>spécificités de l’enseignement de la </a:t>
            </a:r>
            <a:r>
              <a:rPr lang="fr-BE" sz="2200" dirty="0" smtClean="0"/>
              <a:t>production écrite </a:t>
            </a:r>
            <a:r>
              <a:rPr lang="fr-BE" sz="2200" dirty="0"/>
              <a:t>en FW-B</a:t>
            </a:r>
          </a:p>
          <a:p>
            <a:endParaRPr lang="fr-BE" sz="2200" dirty="0" smtClean="0"/>
          </a:p>
          <a:p>
            <a:r>
              <a:rPr lang="fr-BE" sz="2200" dirty="0" smtClean="0"/>
              <a:t>3. Une entrée dans l’écrit insuffisamment accompagnée  </a:t>
            </a:r>
          </a:p>
          <a:p>
            <a:endParaRPr lang="fr-BE" sz="2200" dirty="0"/>
          </a:p>
          <a:p>
            <a:endParaRPr lang="fr-BE" dirty="0"/>
          </a:p>
          <a:p>
            <a:endParaRPr lang="fr-BE" dirty="0"/>
          </a:p>
        </p:txBody>
      </p:sp>
    </p:spTree>
    <p:extLst>
      <p:ext uri="{BB962C8B-B14F-4D97-AF65-F5344CB8AC3E}">
        <p14:creationId xmlns:p14="http://schemas.microsoft.com/office/powerpoint/2010/main" val="1830321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74469"/>
            <a:ext cx="10058400" cy="1450757"/>
          </a:xfrm>
        </p:spPr>
        <p:txBody>
          <a:bodyPr>
            <a:normAutofit fontScale="90000"/>
          </a:bodyPr>
          <a:lstStyle/>
          <a:p>
            <a:r>
              <a:rPr lang="fr-BE" sz="3100" dirty="0" smtClean="0"/>
              <a:t>1. Les </a:t>
            </a:r>
            <a:r>
              <a:rPr lang="fr-BE" sz="3100" dirty="0"/>
              <a:t>spécificités de l’enseignement de la compréhension en FW-B </a:t>
            </a:r>
            <a:r>
              <a:rPr lang="fr-BE" dirty="0"/>
              <a:t/>
            </a:r>
            <a:br>
              <a:rPr lang="fr-BE" dirty="0"/>
            </a:br>
            <a:endParaRPr lang="fr-BE" dirty="0"/>
          </a:p>
        </p:txBody>
      </p:sp>
      <p:sp>
        <p:nvSpPr>
          <p:cNvPr id="3" name="Espace réservé du contenu 2"/>
          <p:cNvSpPr>
            <a:spLocks noGrp="1"/>
          </p:cNvSpPr>
          <p:nvPr>
            <p:ph idx="1"/>
          </p:nvPr>
        </p:nvSpPr>
        <p:spPr>
          <a:xfrm>
            <a:off x="1097280" y="1845733"/>
            <a:ext cx="10058400" cy="4334933"/>
          </a:xfrm>
        </p:spPr>
        <p:txBody>
          <a:bodyPr>
            <a:normAutofit/>
          </a:bodyPr>
          <a:lstStyle/>
          <a:p>
            <a:endParaRPr lang="fr-BE" sz="2200" dirty="0"/>
          </a:p>
          <a:p>
            <a:r>
              <a:rPr lang="fr-BE" sz="2200" dirty="0"/>
              <a:t>Des pratiques scolaires qui offrent moins d’occasions de développer une lecture experte que dans d’autres systèmes </a:t>
            </a:r>
            <a:r>
              <a:rPr lang="fr-BE" sz="2200" dirty="0" smtClean="0"/>
              <a:t>éducatifs</a:t>
            </a:r>
          </a:p>
          <a:p>
            <a:pPr lvl="1"/>
            <a:r>
              <a:rPr lang="fr-BE" sz="2200" dirty="0" smtClean="0"/>
              <a:t>Tendance à exercer la compréhension plutôt qu’à l’enseigner</a:t>
            </a:r>
          </a:p>
          <a:p>
            <a:pPr lvl="1"/>
            <a:r>
              <a:rPr lang="fr-BE" sz="2200" dirty="0" smtClean="0"/>
              <a:t>Enseignement de stratégies de compréhension peu répandu </a:t>
            </a:r>
          </a:p>
          <a:p>
            <a:pPr lvl="1"/>
            <a:r>
              <a:rPr lang="fr-BE" sz="2200" dirty="0" smtClean="0"/>
              <a:t>Compétences jugées prioritaires au 1</a:t>
            </a:r>
            <a:r>
              <a:rPr lang="fr-BE" sz="2200" baseline="30000" dirty="0" smtClean="0"/>
              <a:t>er</a:t>
            </a:r>
            <a:r>
              <a:rPr lang="fr-BE" sz="2200" dirty="0" smtClean="0"/>
              <a:t>  degré impliquent des processus de bas niveau</a:t>
            </a:r>
          </a:p>
          <a:p>
            <a:pPr lvl="1"/>
            <a:r>
              <a:rPr lang="fr-BE" sz="2200" dirty="0" smtClean="0"/>
              <a:t>Écart entre besoins et offre en matière de remédiation en lecture (19,5 % versus 9%)</a:t>
            </a:r>
          </a:p>
          <a:p>
            <a:pPr lvl="1"/>
            <a:r>
              <a:rPr lang="fr-BE" sz="2200" dirty="0" smtClean="0"/>
              <a:t>Proportion d’enseignants se déclarant mal formés en matière d’enseignement de la lecture</a:t>
            </a:r>
          </a:p>
          <a:p>
            <a:pPr lvl="1"/>
            <a:r>
              <a:rPr lang="fr-BE" sz="2200" dirty="0" smtClean="0"/>
              <a:t>Usage faible des textes issus d’autres disciplines pour enseigner la compréhension</a:t>
            </a:r>
          </a:p>
          <a:p>
            <a:pPr lvl="1"/>
            <a:endParaRPr lang="fr-BE" sz="1800" dirty="0" smtClean="0"/>
          </a:p>
          <a:p>
            <a:pPr lvl="1"/>
            <a:endParaRPr lang="fr-BE" sz="1800" dirty="0"/>
          </a:p>
          <a:p>
            <a:endParaRPr lang="fr-BE" dirty="0"/>
          </a:p>
        </p:txBody>
      </p:sp>
    </p:spTree>
    <p:extLst>
      <p:ext uri="{BB962C8B-B14F-4D97-AF65-F5344CB8AC3E}">
        <p14:creationId xmlns:p14="http://schemas.microsoft.com/office/powerpoint/2010/main" val="3814363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513509"/>
            <a:ext cx="10058400" cy="1450757"/>
          </a:xfrm>
        </p:spPr>
        <p:txBody>
          <a:bodyPr>
            <a:normAutofit fontScale="90000"/>
          </a:bodyPr>
          <a:lstStyle/>
          <a:p>
            <a:r>
              <a:rPr lang="fr-BE" sz="3100" dirty="0" smtClean="0"/>
              <a:t>2. Les </a:t>
            </a:r>
            <a:r>
              <a:rPr lang="fr-BE" sz="3100" dirty="0"/>
              <a:t>spécificités de l’enseignement de la </a:t>
            </a:r>
            <a:r>
              <a:rPr lang="fr-BE" sz="3100" dirty="0" smtClean="0"/>
              <a:t>production écrite </a:t>
            </a:r>
            <a:r>
              <a:rPr lang="fr-BE" sz="3100" dirty="0"/>
              <a:t>en FW-B </a:t>
            </a:r>
            <a:r>
              <a:rPr lang="fr-BE" dirty="0"/>
              <a:t/>
            </a:r>
            <a:br>
              <a:rPr lang="fr-BE" dirty="0"/>
            </a:br>
            <a:endParaRPr lang="fr-BE" dirty="0"/>
          </a:p>
        </p:txBody>
      </p:sp>
      <p:sp>
        <p:nvSpPr>
          <p:cNvPr id="3" name="Espace réservé du contenu 2"/>
          <p:cNvSpPr>
            <a:spLocks noGrp="1"/>
          </p:cNvSpPr>
          <p:nvPr>
            <p:ph idx="1"/>
          </p:nvPr>
        </p:nvSpPr>
        <p:spPr>
          <a:xfrm>
            <a:off x="1097280" y="1964266"/>
            <a:ext cx="10058400" cy="4487333"/>
          </a:xfrm>
        </p:spPr>
        <p:txBody>
          <a:bodyPr>
            <a:normAutofit/>
          </a:bodyPr>
          <a:lstStyle/>
          <a:p>
            <a:r>
              <a:rPr lang="fr-BE" sz="2000" dirty="0" smtClean="0"/>
              <a:t>Une proportion </a:t>
            </a:r>
            <a:r>
              <a:rPr lang="fr-BE" sz="2000" dirty="0"/>
              <a:t>importante de questions à réponses construites</a:t>
            </a:r>
          </a:p>
          <a:p>
            <a:r>
              <a:rPr lang="fr-BE" sz="2000" dirty="0" smtClean="0"/>
              <a:t>Des difficultés </a:t>
            </a:r>
            <a:r>
              <a:rPr lang="fr-BE" sz="2000" dirty="0"/>
              <a:t>au niveau de la mise en mots et de la justification </a:t>
            </a:r>
            <a:r>
              <a:rPr lang="fr-BE" sz="2000" dirty="0" smtClean="0"/>
              <a:t>des réponses par </a:t>
            </a:r>
            <a:r>
              <a:rPr lang="fr-BE" sz="2000" dirty="0"/>
              <a:t>un élément du texte </a:t>
            </a:r>
            <a:endParaRPr lang="fr-BE" sz="2000" dirty="0" smtClean="0"/>
          </a:p>
          <a:p>
            <a:r>
              <a:rPr lang="fr-BE" sz="2000" dirty="0" smtClean="0"/>
              <a:t>Apprentissage </a:t>
            </a:r>
            <a:r>
              <a:rPr lang="fr-BE" sz="2000" dirty="0"/>
              <a:t>du </a:t>
            </a:r>
            <a:r>
              <a:rPr lang="fr-BE" sz="2000" dirty="0" smtClean="0"/>
              <a:t>savoir-lire </a:t>
            </a:r>
            <a:r>
              <a:rPr lang="fr-BE" sz="2000" dirty="0"/>
              <a:t>précède celui du </a:t>
            </a:r>
            <a:r>
              <a:rPr lang="fr-BE" sz="2000" dirty="0" smtClean="0"/>
              <a:t>savoir-écrire, ce qui restreint le temps dévolu à l’apprentissage du savoir-écrire</a:t>
            </a:r>
          </a:p>
          <a:p>
            <a:endParaRPr lang="fr-BE" sz="2000" dirty="0"/>
          </a:p>
          <a:p>
            <a:pPr marL="0" indent="0">
              <a:buNone/>
            </a:pPr>
            <a:r>
              <a:rPr lang="fr-BE" sz="2000" dirty="0" smtClean="0"/>
              <a:t>&gt;&lt; Recommandations pédagogiques fondées sur la preuve (WWC, EEF) </a:t>
            </a:r>
          </a:p>
          <a:p>
            <a:pPr marL="0" indent="0">
              <a:buNone/>
            </a:pPr>
            <a:r>
              <a:rPr lang="fr-BE" sz="2000" dirty="0" smtClean="0"/>
              <a:t>	Oral, écrit et lecture sont imbriqués dans la notion de </a:t>
            </a:r>
            <a:r>
              <a:rPr lang="fr-BE" sz="2000" dirty="0" err="1" smtClean="0"/>
              <a:t>littératie</a:t>
            </a:r>
            <a:r>
              <a:rPr lang="fr-BE" sz="2000" dirty="0" smtClean="0"/>
              <a:t> </a:t>
            </a:r>
            <a:endParaRPr lang="fr-BE" sz="2000" dirty="0"/>
          </a:p>
          <a:p>
            <a:pPr lvl="1"/>
            <a:endParaRPr lang="fr-BE" sz="1800" dirty="0"/>
          </a:p>
          <a:p>
            <a:endParaRPr lang="fr-BE" dirty="0"/>
          </a:p>
        </p:txBody>
      </p:sp>
    </p:spTree>
    <p:extLst>
      <p:ext uri="{BB962C8B-B14F-4D97-AF65-F5344CB8AC3E}">
        <p14:creationId xmlns:p14="http://schemas.microsoft.com/office/powerpoint/2010/main" val="79265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prstGeom prst="rect">
            <a:avLst/>
          </a:prstGeom>
        </p:spPr>
        <p:txBody>
          <a:bodyPr>
            <a:normAutofit fontScale="90000"/>
          </a:bodyPr>
          <a:lstStyle/>
          <a:p>
            <a:r>
              <a:rPr lang="fr-BE" sz="3200" dirty="0"/>
              <a:t/>
            </a:r>
            <a:br>
              <a:rPr lang="fr-BE" sz="3200" dirty="0"/>
            </a:br>
            <a:r>
              <a:rPr lang="fr-BE" dirty="0"/>
              <a:t/>
            </a:r>
            <a:br>
              <a:rPr lang="fr-BE" dirty="0"/>
            </a:br>
            <a:endParaRPr lang="fr-BE" dirty="0"/>
          </a:p>
        </p:txBody>
      </p:sp>
      <p:sp>
        <p:nvSpPr>
          <p:cNvPr id="3" name="Espace réservé du contenu 2"/>
          <p:cNvSpPr>
            <a:spLocks noGrp="1"/>
          </p:cNvSpPr>
          <p:nvPr>
            <p:ph idx="1"/>
          </p:nvPr>
        </p:nvSpPr>
        <p:spPr>
          <a:prstGeom prst="rect">
            <a:avLst/>
          </a:prstGeom>
        </p:spPr>
        <p:txBody>
          <a:bodyPr>
            <a:normAutofit/>
          </a:bodyPr>
          <a:lstStyle/>
          <a:p>
            <a:r>
              <a:rPr lang="fr-BE" sz="2000" dirty="0" smtClean="0"/>
              <a:t>Le pourcentage d’élèves ne parvenant pas à atteindre (8%) ou à dépasser le niveau 1 (27%) met en avant la question de l’entrée dans l’écrit et du sens que revêt l’apprentissage de la lecture pour ces élèves </a:t>
            </a:r>
          </a:p>
          <a:p>
            <a:endParaRPr lang="fr-BE" sz="2000" dirty="0" smtClean="0"/>
          </a:p>
          <a:p>
            <a:r>
              <a:rPr lang="fr-BE" sz="2000" dirty="0" smtClean="0"/>
              <a:t>Tendance à sous-estimer la complexité des mécanismes cognitifs qui permettent aux enfants de maternelle d’entrer progressivement dans l’écrit</a:t>
            </a:r>
          </a:p>
          <a:p>
            <a:endParaRPr lang="fr-BE" sz="2000" dirty="0" smtClean="0"/>
          </a:p>
          <a:p>
            <a:r>
              <a:rPr lang="fr-BE" sz="2000" dirty="0" smtClean="0"/>
              <a:t>Place accordée aux activités d’enseignement /apprentissage axées sur la compréhension du lien entre l’oral et l’écrit ?</a:t>
            </a:r>
          </a:p>
          <a:p>
            <a:pPr marL="457200" lvl="1" indent="0">
              <a:buNone/>
            </a:pPr>
            <a:endParaRPr lang="fr-BE" sz="1800" dirty="0" smtClean="0"/>
          </a:p>
          <a:p>
            <a:pPr lvl="1"/>
            <a:endParaRPr lang="fr-BE" sz="1800" dirty="0"/>
          </a:p>
          <a:p>
            <a:endParaRPr lang="fr-BE" dirty="0"/>
          </a:p>
        </p:txBody>
      </p:sp>
      <p:sp>
        <p:nvSpPr>
          <p:cNvPr id="4" name="Titre 1"/>
          <p:cNvSpPr txBox="1">
            <a:spLocks/>
          </p:cNvSpPr>
          <p:nvPr/>
        </p:nvSpPr>
        <p:spPr>
          <a:xfrm>
            <a:off x="1097280" y="1011981"/>
            <a:ext cx="10533887" cy="849699"/>
          </a:xfrm>
          <a:prstGeom prst="rect">
            <a:avLst/>
          </a:prstGeom>
          <a:effectLst/>
        </p:spPr>
        <p:txBody>
          <a:bodyPr vert="horz" lIns="91440" tIns="45720" rIns="91440" bIns="45720" rtlCol="0" anchor="ctr">
            <a:normAutofit fontScale="82500" lnSpcReduction="200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fr-BE" sz="3100" dirty="0" smtClean="0">
                <a:solidFill>
                  <a:srgbClr val="000000"/>
                </a:solidFill>
              </a:rPr>
              <a:t>3. L’entrée dans l’écrit insuffisamment accompagnée  </a:t>
            </a:r>
            <a:r>
              <a:rPr lang="fr-BE" dirty="0" smtClean="0">
                <a:solidFill>
                  <a:srgbClr val="000000"/>
                </a:solidFill>
              </a:rPr>
              <a:t/>
            </a:r>
            <a:br>
              <a:rPr lang="fr-BE" dirty="0" smtClean="0">
                <a:solidFill>
                  <a:srgbClr val="000000"/>
                </a:solidFill>
              </a:rPr>
            </a:br>
            <a:endParaRPr lang="fr-BE" dirty="0">
              <a:solidFill>
                <a:srgbClr val="000000"/>
              </a:solidFill>
            </a:endParaRPr>
          </a:p>
        </p:txBody>
      </p:sp>
    </p:spTree>
    <p:extLst>
      <p:ext uri="{BB962C8B-B14F-4D97-AF65-F5344CB8AC3E}">
        <p14:creationId xmlns:p14="http://schemas.microsoft.com/office/powerpoint/2010/main" val="14860435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5333" y="250324"/>
            <a:ext cx="10018713" cy="1384541"/>
          </a:xfrm>
        </p:spPr>
        <p:txBody>
          <a:bodyPr/>
          <a:lstStyle/>
          <a:p>
            <a:r>
              <a:rPr lang="fr-BE" dirty="0" smtClean="0"/>
              <a:t>Échantillon de la FWB</a:t>
            </a:r>
            <a:endParaRPr lang="fr-BE" dirty="0"/>
          </a:p>
        </p:txBody>
      </p:sp>
      <p:sp>
        <p:nvSpPr>
          <p:cNvPr id="3" name="Espace réservé du contenu 2"/>
          <p:cNvSpPr>
            <a:spLocks noGrp="1"/>
          </p:cNvSpPr>
          <p:nvPr>
            <p:ph idx="1"/>
          </p:nvPr>
        </p:nvSpPr>
        <p:spPr>
          <a:xfrm>
            <a:off x="1185333" y="1634865"/>
            <a:ext cx="10425474" cy="4809386"/>
          </a:xfrm>
        </p:spPr>
        <p:txBody>
          <a:bodyPr>
            <a:normAutofit fontScale="92500" lnSpcReduction="10000"/>
          </a:bodyPr>
          <a:lstStyle/>
          <a:p>
            <a:pPr marL="0" indent="0">
              <a:buNone/>
            </a:pPr>
            <a:endParaRPr lang="fr-BE" dirty="0" smtClean="0"/>
          </a:p>
          <a:p>
            <a:pPr marL="0" indent="0">
              <a:buNone/>
            </a:pPr>
            <a:r>
              <a:rPr lang="fr-BE" dirty="0" smtClean="0"/>
              <a:t>158 écoles font partie de l’échantillon</a:t>
            </a:r>
            <a:endParaRPr lang="fr-BE" dirty="0"/>
          </a:p>
          <a:p>
            <a:pPr marL="0" indent="0">
              <a:buNone/>
            </a:pPr>
            <a:endParaRPr lang="fr-BE" dirty="0"/>
          </a:p>
          <a:p>
            <a:pPr marL="0" indent="0">
              <a:buNone/>
            </a:pPr>
            <a:r>
              <a:rPr lang="fr-BE" sz="2000" dirty="0" smtClean="0"/>
              <a:t>QUESTIONNAIRES COGNITIFS</a:t>
            </a:r>
            <a:endParaRPr lang="fr-BE" sz="1400" dirty="0" smtClean="0"/>
          </a:p>
          <a:p>
            <a:pPr marL="627063" lvl="2" indent="-242888">
              <a:buFont typeface="Wingdings" panose="05000000000000000000" pitchFamily="2" charset="2"/>
              <a:buChar char="§"/>
            </a:pPr>
            <a:r>
              <a:rPr lang="fr-BE" sz="2000" dirty="0" smtClean="0"/>
              <a:t>227 classes</a:t>
            </a:r>
          </a:p>
          <a:p>
            <a:pPr marL="627063" lvl="2" indent="-242888">
              <a:buFont typeface="Wingdings" panose="05000000000000000000" pitchFamily="2" charset="2"/>
              <a:buChar char="§"/>
            </a:pPr>
            <a:r>
              <a:rPr lang="fr-BE" sz="2000" dirty="0" smtClean="0"/>
              <a:t>4623 </a:t>
            </a:r>
            <a:r>
              <a:rPr lang="fr-BE" sz="2000" dirty="0"/>
              <a:t>élèves de 4</a:t>
            </a:r>
            <a:r>
              <a:rPr lang="fr-BE" sz="2000" baseline="30000" dirty="0"/>
              <a:t>e</a:t>
            </a:r>
            <a:r>
              <a:rPr lang="fr-BE" sz="2000" dirty="0"/>
              <a:t> année </a:t>
            </a:r>
            <a:r>
              <a:rPr lang="fr-BE" sz="2000" dirty="0" smtClean="0"/>
              <a:t>primaire</a:t>
            </a:r>
          </a:p>
          <a:p>
            <a:pPr marL="36000" indent="0">
              <a:buNone/>
            </a:pPr>
            <a:endParaRPr lang="fr-BE" sz="2000" dirty="0" smtClean="0"/>
          </a:p>
          <a:p>
            <a:pPr marL="36000" indent="0">
              <a:buNone/>
            </a:pPr>
            <a:r>
              <a:rPr lang="fr-BE" sz="2000" dirty="0" smtClean="0"/>
              <a:t>QUESTIONNAIRES CONTEXTUELS </a:t>
            </a:r>
          </a:p>
          <a:p>
            <a:pPr marL="377825" indent="249238">
              <a:buFont typeface="Wingdings" panose="05000000000000000000" pitchFamily="2" charset="2"/>
              <a:buChar char="§"/>
            </a:pPr>
            <a:r>
              <a:rPr lang="fr-BE" sz="2000" dirty="0" smtClean="0"/>
              <a:t>4598 élèves</a:t>
            </a:r>
          </a:p>
          <a:p>
            <a:pPr marL="377825" indent="249238">
              <a:buFont typeface="Wingdings" panose="05000000000000000000" pitchFamily="2" charset="2"/>
              <a:buChar char="§"/>
            </a:pPr>
            <a:r>
              <a:rPr lang="fr-BE" sz="2000" dirty="0" smtClean="0"/>
              <a:t>151 directeurs</a:t>
            </a:r>
          </a:p>
          <a:p>
            <a:pPr marL="377825" indent="249238">
              <a:buFont typeface="Wingdings" panose="05000000000000000000" pitchFamily="2" charset="2"/>
              <a:buChar char="§"/>
            </a:pPr>
            <a:r>
              <a:rPr lang="fr-BE" sz="2000" dirty="0" smtClean="0"/>
              <a:t>248 enseignants</a:t>
            </a:r>
          </a:p>
          <a:p>
            <a:pPr marL="377825" indent="249238">
              <a:buFont typeface="Wingdings" panose="05000000000000000000" pitchFamily="2" charset="2"/>
              <a:buChar char="§"/>
            </a:pPr>
            <a:r>
              <a:rPr lang="fr-BE" sz="2000" dirty="0" smtClean="0"/>
              <a:t>4322 parents</a:t>
            </a:r>
          </a:p>
          <a:p>
            <a:pPr>
              <a:buFont typeface="Wingdings" panose="05000000000000000000" pitchFamily="2" charset="2"/>
              <a:buChar char="§"/>
            </a:pPr>
            <a:endParaRPr lang="fr-BE" dirty="0"/>
          </a:p>
        </p:txBody>
      </p:sp>
    </p:spTree>
    <p:extLst>
      <p:ext uri="{BB962C8B-B14F-4D97-AF65-F5344CB8AC3E}">
        <p14:creationId xmlns:p14="http://schemas.microsoft.com/office/powerpoint/2010/main" val="4145925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713463" y="-224366"/>
            <a:ext cx="10018713" cy="1143000"/>
          </a:xfrm>
        </p:spPr>
        <p:txBody>
          <a:bodyPr/>
          <a:lstStyle/>
          <a:p>
            <a:r>
              <a:rPr lang="fr-BE" dirty="0" smtClean="0"/>
              <a:t>Population de référence</a:t>
            </a:r>
            <a:endParaRPr lang="fr-BE" dirty="0"/>
          </a:p>
        </p:txBody>
      </p:sp>
      <p:sp>
        <p:nvSpPr>
          <p:cNvPr id="3" name="Espace réservé du contenu 2"/>
          <p:cNvSpPr>
            <a:spLocks noGrp="1"/>
          </p:cNvSpPr>
          <p:nvPr>
            <p:ph idx="4294967295"/>
          </p:nvPr>
        </p:nvSpPr>
        <p:spPr>
          <a:xfrm>
            <a:off x="713463" y="1155700"/>
            <a:ext cx="10691812" cy="1862138"/>
          </a:xfrm>
        </p:spPr>
        <p:txBody>
          <a:bodyPr>
            <a:noAutofit/>
          </a:bodyPr>
          <a:lstStyle/>
          <a:p>
            <a:pPr algn="just"/>
            <a:r>
              <a:rPr lang="fr-BE" sz="2000" dirty="0" smtClean="0"/>
              <a:t>Année dans laquelle les élèves ont reçu 4 ans d’enseignement, le point de départ étant la première année du niveau 1 de la classification CITE (=le début de l’enseignement formel de la lecture, de l’écriture et des mathématiques). Au moment de l’évaluation, l’âge moyen des élèves ne peut être inférieur à 9,5 ans.</a:t>
            </a:r>
          </a:p>
          <a:p>
            <a:r>
              <a:rPr lang="fr-BE" sz="2000" dirty="0" smtClean="0"/>
              <a:t>Sélection d’un sous-groupe de pays de référence (31): pays membres de l’OCDÉ ou de l’UE</a:t>
            </a:r>
            <a:endParaRPr lang="fr-BE" sz="2000" dirty="0"/>
          </a:p>
        </p:txBody>
      </p:sp>
      <p:graphicFrame>
        <p:nvGraphicFramePr>
          <p:cNvPr id="4" name="Tableau 3"/>
          <p:cNvGraphicFramePr>
            <a:graphicFrameLocks noGrp="1"/>
          </p:cNvGraphicFramePr>
          <p:nvPr>
            <p:extLst>
              <p:ext uri="{D42A27DB-BD31-4B8C-83A1-F6EECF244321}">
                <p14:modId xmlns:p14="http://schemas.microsoft.com/office/powerpoint/2010/main" val="1316993085"/>
              </p:ext>
            </p:extLst>
          </p:nvPr>
        </p:nvGraphicFramePr>
        <p:xfrm>
          <a:off x="372443" y="3017838"/>
          <a:ext cx="11373853" cy="3291840"/>
        </p:xfrm>
        <a:graphic>
          <a:graphicData uri="http://schemas.openxmlformats.org/drawingml/2006/table">
            <a:tbl>
              <a:tblPr firstRow="1" bandRow="1">
                <a:tableStyleId>{5C22544A-7EE6-4342-B048-85BDC9FD1C3A}</a:tableStyleId>
              </a:tblPr>
              <a:tblGrid>
                <a:gridCol w="1590266">
                  <a:extLst>
                    <a:ext uri="{9D8B030D-6E8A-4147-A177-3AD203B41FA5}">
                      <a16:colId xmlns="" xmlns:a16="http://schemas.microsoft.com/office/drawing/2014/main" val="20000"/>
                    </a:ext>
                  </a:extLst>
                </a:gridCol>
                <a:gridCol w="2160686">
                  <a:extLst>
                    <a:ext uri="{9D8B030D-6E8A-4147-A177-3AD203B41FA5}">
                      <a16:colId xmlns="" xmlns:a16="http://schemas.microsoft.com/office/drawing/2014/main" val="20001"/>
                    </a:ext>
                  </a:extLst>
                </a:gridCol>
                <a:gridCol w="2385397">
                  <a:extLst>
                    <a:ext uri="{9D8B030D-6E8A-4147-A177-3AD203B41FA5}">
                      <a16:colId xmlns="" xmlns:a16="http://schemas.microsoft.com/office/drawing/2014/main" val="20002"/>
                    </a:ext>
                  </a:extLst>
                </a:gridCol>
                <a:gridCol w="2177972">
                  <a:extLst>
                    <a:ext uri="{9D8B030D-6E8A-4147-A177-3AD203B41FA5}">
                      <a16:colId xmlns="" xmlns:a16="http://schemas.microsoft.com/office/drawing/2014/main" val="20003"/>
                    </a:ext>
                  </a:extLst>
                </a:gridCol>
                <a:gridCol w="3059532">
                  <a:extLst>
                    <a:ext uri="{9D8B030D-6E8A-4147-A177-3AD203B41FA5}">
                      <a16:colId xmlns="" xmlns:a16="http://schemas.microsoft.com/office/drawing/2014/main" val="20004"/>
                    </a:ext>
                  </a:extLst>
                </a:gridCol>
              </a:tblGrid>
              <a:tr h="370840">
                <a:tc>
                  <a:txBody>
                    <a:bodyPr/>
                    <a:lstStyle/>
                    <a:p>
                      <a:endParaRPr lang="fr-BE" dirty="0">
                        <a:solidFill>
                          <a:schemeClr val="tx1"/>
                        </a:solidFill>
                      </a:endParaRPr>
                    </a:p>
                  </a:txBody>
                  <a:tcPr>
                    <a:noFill/>
                  </a:tcPr>
                </a:tc>
                <a:tc>
                  <a:txBody>
                    <a:bodyPr/>
                    <a:lstStyle/>
                    <a:p>
                      <a:pPr algn="ctr"/>
                      <a:r>
                        <a:rPr lang="fr-BE" sz="1600" dirty="0" smtClean="0">
                          <a:solidFill>
                            <a:schemeClr val="tx1"/>
                          </a:solidFill>
                        </a:rPr>
                        <a:t>Âge</a:t>
                      </a:r>
                      <a:r>
                        <a:rPr lang="fr-BE" sz="1600" baseline="0" dirty="0" smtClean="0">
                          <a:solidFill>
                            <a:schemeClr val="tx1"/>
                          </a:solidFill>
                        </a:rPr>
                        <a:t> d’entrée à l’école primaire</a:t>
                      </a:r>
                      <a:endParaRPr lang="fr-BE" sz="1600" dirty="0">
                        <a:solidFill>
                          <a:schemeClr val="tx1"/>
                        </a:solidFill>
                      </a:endParaRPr>
                    </a:p>
                  </a:txBody>
                  <a:tcPr>
                    <a:noFill/>
                  </a:tcPr>
                </a:tc>
                <a:tc>
                  <a:txBody>
                    <a:bodyPr/>
                    <a:lstStyle/>
                    <a:p>
                      <a:pPr algn="ctr"/>
                      <a:r>
                        <a:rPr lang="fr-BE" sz="1600" dirty="0" smtClean="0">
                          <a:solidFill>
                            <a:schemeClr val="tx1"/>
                          </a:solidFill>
                        </a:rPr>
                        <a:t>Nombre d’années d’apprentissage de</a:t>
                      </a:r>
                      <a:r>
                        <a:rPr lang="fr-BE" sz="1600" baseline="0" dirty="0" smtClean="0">
                          <a:solidFill>
                            <a:schemeClr val="tx1"/>
                          </a:solidFill>
                        </a:rPr>
                        <a:t> la lecture</a:t>
                      </a:r>
                      <a:endParaRPr lang="fr-BE" sz="1600" dirty="0">
                        <a:solidFill>
                          <a:schemeClr val="tx1"/>
                        </a:solidFill>
                      </a:endParaRPr>
                    </a:p>
                  </a:txBody>
                  <a:tcPr>
                    <a:noFill/>
                  </a:tcPr>
                </a:tc>
                <a:tc>
                  <a:txBody>
                    <a:bodyPr/>
                    <a:lstStyle/>
                    <a:p>
                      <a:pPr algn="ctr"/>
                      <a:r>
                        <a:rPr lang="fr-BE" sz="1600" dirty="0" smtClean="0">
                          <a:solidFill>
                            <a:schemeClr val="tx1"/>
                          </a:solidFill>
                        </a:rPr>
                        <a:t>Âge moyen</a:t>
                      </a:r>
                      <a:endParaRPr lang="fr-BE" sz="1600" dirty="0">
                        <a:solidFill>
                          <a:schemeClr val="tx1"/>
                        </a:solidFill>
                      </a:endParaRPr>
                    </a:p>
                  </a:txBody>
                  <a:tcPr>
                    <a:noFill/>
                  </a:tcPr>
                </a:tc>
                <a:tc>
                  <a:txBody>
                    <a:bodyPr/>
                    <a:lstStyle/>
                    <a:p>
                      <a:pPr algn="ctr"/>
                      <a:r>
                        <a:rPr lang="fr-BE" sz="1600" dirty="0" smtClean="0">
                          <a:solidFill>
                            <a:schemeClr val="tx1"/>
                          </a:solidFill>
                        </a:rPr>
                        <a:t>Exemples de pays</a:t>
                      </a:r>
                      <a:endParaRPr lang="fr-BE" sz="1600" dirty="0">
                        <a:solidFill>
                          <a:schemeClr val="tx1"/>
                        </a:solidFill>
                      </a:endParaRPr>
                    </a:p>
                  </a:txBody>
                  <a:tcPr>
                    <a:noFill/>
                  </a:tcPr>
                </a:tc>
                <a:extLst>
                  <a:ext uri="{0D108BD9-81ED-4DB2-BD59-A6C34878D82A}">
                    <a16:rowId xmlns="" xmlns:a16="http://schemas.microsoft.com/office/drawing/2014/main" val="10000"/>
                  </a:ext>
                </a:extLst>
              </a:tr>
              <a:tr h="370840">
                <a:tc>
                  <a:txBody>
                    <a:bodyPr/>
                    <a:lstStyle/>
                    <a:p>
                      <a:r>
                        <a:rPr lang="fr-BE" dirty="0" smtClean="0"/>
                        <a:t>Groupe 1</a:t>
                      </a:r>
                    </a:p>
                    <a:p>
                      <a:endParaRPr lang="fr-BE" dirty="0"/>
                    </a:p>
                  </a:txBody>
                  <a:tcPr>
                    <a:solidFill>
                      <a:schemeClr val="accent2">
                        <a:lumMod val="20000"/>
                        <a:lumOff val="80000"/>
                      </a:schemeClr>
                    </a:solidFill>
                  </a:tcPr>
                </a:tc>
                <a:tc>
                  <a:txBody>
                    <a:bodyPr/>
                    <a:lstStyle/>
                    <a:p>
                      <a:pPr algn="ctr"/>
                      <a:r>
                        <a:rPr lang="fr-BE" dirty="0" smtClean="0"/>
                        <a:t>6 ans</a:t>
                      </a:r>
                      <a:endParaRPr lang="fr-BE" dirty="0"/>
                    </a:p>
                  </a:txBody>
                  <a:tcPr>
                    <a:solidFill>
                      <a:schemeClr val="accent2">
                        <a:lumMod val="20000"/>
                        <a:lumOff val="80000"/>
                      </a:schemeClr>
                    </a:solidFill>
                  </a:tcPr>
                </a:tc>
                <a:tc>
                  <a:txBody>
                    <a:bodyPr/>
                    <a:lstStyle/>
                    <a:p>
                      <a:pPr algn="ctr"/>
                      <a:r>
                        <a:rPr lang="fr-BE" dirty="0" smtClean="0"/>
                        <a:t>4</a:t>
                      </a:r>
                      <a:endParaRPr lang="fr-BE" dirty="0"/>
                    </a:p>
                  </a:txBody>
                  <a:tcPr>
                    <a:solidFill>
                      <a:schemeClr val="accent2">
                        <a:lumMod val="20000"/>
                        <a:lumOff val="80000"/>
                      </a:schemeClr>
                    </a:solidFill>
                  </a:tcPr>
                </a:tc>
                <a:tc>
                  <a:txBody>
                    <a:bodyPr/>
                    <a:lstStyle/>
                    <a:p>
                      <a:pPr algn="ctr"/>
                      <a:r>
                        <a:rPr lang="fr-BE" dirty="0" smtClean="0"/>
                        <a:t>10,1</a:t>
                      </a:r>
                      <a:endParaRPr lang="fr-BE" dirty="0"/>
                    </a:p>
                  </a:txBody>
                  <a:tcPr>
                    <a:solidFill>
                      <a:schemeClr val="accent2">
                        <a:lumMod val="20000"/>
                        <a:lumOff val="80000"/>
                      </a:schemeClr>
                    </a:solidFill>
                  </a:tcPr>
                </a:tc>
                <a:tc>
                  <a:txBody>
                    <a:bodyPr/>
                    <a:lstStyle/>
                    <a:p>
                      <a:r>
                        <a:rPr lang="fr-BE" dirty="0" smtClean="0"/>
                        <a:t>FW-B, Communauté</a:t>
                      </a:r>
                      <a:r>
                        <a:rPr lang="fr-BE" baseline="0" dirty="0" smtClean="0"/>
                        <a:t> flamande,  Autriche, Hongrie, USA, Canada,…</a:t>
                      </a:r>
                      <a:endParaRPr lang="fr-BE" dirty="0"/>
                    </a:p>
                  </a:txBody>
                  <a:tcPr>
                    <a:solidFill>
                      <a:schemeClr val="accent2">
                        <a:lumMod val="20000"/>
                        <a:lumOff val="80000"/>
                      </a:schemeClr>
                    </a:solidFill>
                  </a:tcPr>
                </a:tc>
                <a:extLst>
                  <a:ext uri="{0D108BD9-81ED-4DB2-BD59-A6C34878D82A}">
                    <a16:rowId xmlns="" xmlns:a16="http://schemas.microsoft.com/office/drawing/2014/main" val="10001"/>
                  </a:ext>
                </a:extLst>
              </a:tr>
              <a:tr h="370840">
                <a:tc>
                  <a:txBody>
                    <a:bodyPr/>
                    <a:lstStyle/>
                    <a:p>
                      <a:r>
                        <a:rPr lang="fr-BE" dirty="0" smtClean="0"/>
                        <a:t>Groupe 2</a:t>
                      </a:r>
                    </a:p>
                    <a:p>
                      <a:endParaRPr lang="fr-BE" dirty="0"/>
                    </a:p>
                  </a:txBody>
                  <a:tcPr>
                    <a:solidFill>
                      <a:schemeClr val="accent5">
                        <a:lumMod val="40000"/>
                        <a:lumOff val="60000"/>
                      </a:schemeClr>
                    </a:solidFill>
                  </a:tcPr>
                </a:tc>
                <a:tc>
                  <a:txBody>
                    <a:bodyPr/>
                    <a:lstStyle/>
                    <a:p>
                      <a:pPr algn="ctr"/>
                      <a:r>
                        <a:rPr lang="fr-BE" dirty="0" smtClean="0"/>
                        <a:t>7 ans</a:t>
                      </a:r>
                      <a:endParaRPr lang="fr-BE" dirty="0"/>
                    </a:p>
                  </a:txBody>
                  <a:tcPr>
                    <a:solidFill>
                      <a:schemeClr val="accent5">
                        <a:lumMod val="40000"/>
                        <a:lumOff val="60000"/>
                      </a:schemeClr>
                    </a:solidFill>
                  </a:tcPr>
                </a:tc>
                <a:tc>
                  <a:txBody>
                    <a:bodyPr/>
                    <a:lstStyle/>
                    <a:p>
                      <a:pPr algn="ctr"/>
                      <a:r>
                        <a:rPr lang="fr-BE" dirty="0" smtClean="0"/>
                        <a:t>4</a:t>
                      </a:r>
                      <a:endParaRPr lang="fr-BE" dirty="0"/>
                    </a:p>
                  </a:txBody>
                  <a:tcPr>
                    <a:solidFill>
                      <a:schemeClr val="accent5">
                        <a:lumMod val="40000"/>
                        <a:lumOff val="60000"/>
                      </a:schemeClr>
                    </a:solidFill>
                  </a:tcPr>
                </a:tc>
                <a:tc>
                  <a:txBody>
                    <a:bodyPr/>
                    <a:lstStyle/>
                    <a:p>
                      <a:pPr algn="ctr"/>
                      <a:r>
                        <a:rPr lang="fr-BE" dirty="0" smtClean="0"/>
                        <a:t>10,8</a:t>
                      </a:r>
                    </a:p>
                  </a:txBody>
                  <a:tcPr>
                    <a:solidFill>
                      <a:schemeClr val="accent5">
                        <a:lumMod val="40000"/>
                        <a:lumOff val="60000"/>
                      </a:schemeClr>
                    </a:solidFill>
                  </a:tcPr>
                </a:tc>
                <a:tc>
                  <a:txBody>
                    <a:bodyPr/>
                    <a:lstStyle/>
                    <a:p>
                      <a:r>
                        <a:rPr lang="fr-BE" dirty="0" smtClean="0"/>
                        <a:t>Finlande,  Danemark, Suède, Lituanie, Bulgarie…</a:t>
                      </a:r>
                      <a:endParaRPr lang="fr-BE" dirty="0"/>
                    </a:p>
                  </a:txBody>
                  <a:tcPr>
                    <a:solidFill>
                      <a:schemeClr val="accent5">
                        <a:lumMod val="40000"/>
                        <a:lumOff val="60000"/>
                      </a:schemeClr>
                    </a:solidFill>
                  </a:tcPr>
                </a:tc>
                <a:extLst>
                  <a:ext uri="{0D108BD9-81ED-4DB2-BD59-A6C34878D82A}">
                    <a16:rowId xmlns="" xmlns:a16="http://schemas.microsoft.com/office/drawing/2014/main" val="10002"/>
                  </a:ext>
                </a:extLst>
              </a:tr>
              <a:tr h="370840">
                <a:tc>
                  <a:txBody>
                    <a:bodyPr/>
                    <a:lstStyle/>
                    <a:p>
                      <a:r>
                        <a:rPr lang="fr-BE" dirty="0" smtClean="0"/>
                        <a:t>Groupe 3</a:t>
                      </a:r>
                    </a:p>
                    <a:p>
                      <a:endParaRPr lang="fr-BE" dirty="0"/>
                    </a:p>
                  </a:txBody>
                  <a:tcPr>
                    <a:solidFill>
                      <a:schemeClr val="bg2"/>
                    </a:solidFill>
                  </a:tcPr>
                </a:tc>
                <a:tc>
                  <a:txBody>
                    <a:bodyPr/>
                    <a:lstStyle/>
                    <a:p>
                      <a:pPr algn="ctr"/>
                      <a:r>
                        <a:rPr lang="fr-BE" dirty="0" smtClean="0"/>
                        <a:t>4-5 ans</a:t>
                      </a:r>
                      <a:endParaRPr lang="fr-BE" dirty="0"/>
                    </a:p>
                  </a:txBody>
                  <a:tcPr>
                    <a:solidFill>
                      <a:schemeClr val="bg2"/>
                    </a:solidFill>
                  </a:tcPr>
                </a:tc>
                <a:tc>
                  <a:txBody>
                    <a:bodyPr/>
                    <a:lstStyle/>
                    <a:p>
                      <a:pPr algn="ctr"/>
                      <a:r>
                        <a:rPr lang="fr-BE" dirty="0" smtClean="0"/>
                        <a:t>5 ou 6</a:t>
                      </a:r>
                      <a:endParaRPr lang="fr-BE" dirty="0"/>
                    </a:p>
                  </a:txBody>
                  <a:tcPr>
                    <a:solidFill>
                      <a:schemeClr val="bg2"/>
                    </a:solidFill>
                  </a:tcPr>
                </a:tc>
                <a:tc>
                  <a:txBody>
                    <a:bodyPr/>
                    <a:lstStyle/>
                    <a:p>
                      <a:pPr algn="ctr"/>
                      <a:r>
                        <a:rPr lang="fr-BE" dirty="0" smtClean="0"/>
                        <a:t>10,2</a:t>
                      </a:r>
                      <a:endParaRPr lang="fr-BE" dirty="0"/>
                    </a:p>
                  </a:txBody>
                  <a:tcPr>
                    <a:solidFill>
                      <a:schemeClr val="bg2"/>
                    </a:solidFill>
                  </a:tcPr>
                </a:tc>
                <a:tc>
                  <a:txBody>
                    <a:bodyPr/>
                    <a:lstStyle/>
                    <a:p>
                      <a:r>
                        <a:rPr lang="fr-BE" dirty="0" smtClean="0"/>
                        <a:t>Angleterre, Pays-Bas,  Nouvelle-Zélande, Irlande du Nord</a:t>
                      </a:r>
                      <a:endParaRPr lang="fr-BE" dirty="0"/>
                    </a:p>
                  </a:txBody>
                  <a:tcPr>
                    <a:solidFill>
                      <a:schemeClr val="bg2"/>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4452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2"/>
          <a:stretch>
            <a:fillRect/>
          </a:stretch>
        </p:blipFill>
        <p:spPr>
          <a:xfrm>
            <a:off x="5090161" y="167312"/>
            <a:ext cx="3844925" cy="5746750"/>
          </a:xfrm>
          <a:prstGeom prst="rect">
            <a:avLst/>
          </a:prstGeom>
        </p:spPr>
      </p:pic>
      <p:sp>
        <p:nvSpPr>
          <p:cNvPr id="5" name="Titre 1"/>
          <p:cNvSpPr txBox="1">
            <a:spLocks/>
          </p:cNvSpPr>
          <p:nvPr/>
        </p:nvSpPr>
        <p:spPr>
          <a:xfrm>
            <a:off x="581193" y="167312"/>
            <a:ext cx="4508968" cy="161576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BE" dirty="0" smtClean="0"/>
              <a:t>Résultats</a:t>
            </a:r>
            <a:br>
              <a:rPr lang="fr-BE" dirty="0" smtClean="0"/>
            </a:br>
            <a:r>
              <a:rPr lang="fr-BE" sz="2400" i="1" dirty="0" smtClean="0"/>
              <a:t>Comparaison internationale des moyennes globales</a:t>
            </a:r>
            <a:endParaRPr lang="fr-BE" sz="2400" i="1" dirty="0"/>
          </a:p>
        </p:txBody>
      </p:sp>
      <p:pic>
        <p:nvPicPr>
          <p:cNvPr id="2" name="Image 1"/>
          <p:cNvPicPr>
            <a:picLocks noChangeAspect="1"/>
          </p:cNvPicPr>
          <p:nvPr/>
        </p:nvPicPr>
        <p:blipFill rotWithShape="1">
          <a:blip r:embed="rId3"/>
          <a:srcRect t="46488" r="66100" b="23355"/>
          <a:stretch/>
        </p:blipFill>
        <p:spPr>
          <a:xfrm>
            <a:off x="9530924" y="1893344"/>
            <a:ext cx="1974339" cy="516367"/>
          </a:xfrm>
          <a:prstGeom prst="rect">
            <a:avLst/>
          </a:prstGeom>
        </p:spPr>
      </p:pic>
      <p:pic>
        <p:nvPicPr>
          <p:cNvPr id="9" name="Image 8"/>
          <p:cNvPicPr>
            <a:picLocks noChangeAspect="1"/>
          </p:cNvPicPr>
          <p:nvPr/>
        </p:nvPicPr>
        <p:blipFill rotWithShape="1">
          <a:blip r:embed="rId3"/>
          <a:srcRect l="33316" t="49526" r="31958" b="23355"/>
          <a:stretch/>
        </p:blipFill>
        <p:spPr>
          <a:xfrm>
            <a:off x="9482826" y="3925074"/>
            <a:ext cx="2022437" cy="464370"/>
          </a:xfrm>
          <a:prstGeom prst="rect">
            <a:avLst/>
          </a:prstGeom>
        </p:spPr>
      </p:pic>
      <p:pic>
        <p:nvPicPr>
          <p:cNvPr id="10" name="Image 9"/>
          <p:cNvPicPr>
            <a:picLocks noChangeAspect="1"/>
          </p:cNvPicPr>
          <p:nvPr/>
        </p:nvPicPr>
        <p:blipFill rotWithShape="1">
          <a:blip r:embed="rId3"/>
          <a:srcRect l="68227" t="45756" b="23355"/>
          <a:stretch/>
        </p:blipFill>
        <p:spPr>
          <a:xfrm>
            <a:off x="9482826" y="4819426"/>
            <a:ext cx="2022437" cy="528917"/>
          </a:xfrm>
          <a:prstGeom prst="rect">
            <a:avLst/>
          </a:prstGeom>
        </p:spPr>
      </p:pic>
    </p:spTree>
    <p:extLst>
      <p:ext uri="{BB962C8B-B14F-4D97-AF65-F5344CB8AC3E}">
        <p14:creationId xmlns:p14="http://schemas.microsoft.com/office/powerpoint/2010/main" val="358710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581193" y="167312"/>
            <a:ext cx="4508968" cy="1615767"/>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r-BE" dirty="0" smtClean="0"/>
              <a:t>Résultats</a:t>
            </a:r>
            <a:br>
              <a:rPr lang="fr-BE" dirty="0" smtClean="0"/>
            </a:br>
            <a:r>
              <a:rPr lang="fr-BE" sz="2400" i="1" dirty="0" smtClean="0"/>
              <a:t>Zoom sur l’évolution de la FW-B</a:t>
            </a:r>
            <a:endParaRPr lang="fr-BE" sz="2400" i="1" dirty="0"/>
          </a:p>
        </p:txBody>
      </p:sp>
      <p:pic>
        <p:nvPicPr>
          <p:cNvPr id="7" name="Image 6"/>
          <p:cNvPicPr/>
          <p:nvPr/>
        </p:nvPicPr>
        <p:blipFill rotWithShape="1">
          <a:blip r:embed="rId2">
            <a:extLst>
              <a:ext uri="{28A0092B-C50C-407E-A947-70E740481C1C}">
                <a14:useLocalDpi xmlns:a14="http://schemas.microsoft.com/office/drawing/2010/main" val="0"/>
              </a:ext>
            </a:extLst>
          </a:blip>
          <a:srcRect b="14891"/>
          <a:stretch/>
        </p:blipFill>
        <p:spPr bwMode="auto">
          <a:xfrm>
            <a:off x="3635802" y="1947571"/>
            <a:ext cx="5279366" cy="3074635"/>
          </a:xfrm>
          <a:prstGeom prst="rect">
            <a:avLst/>
          </a:prstGeom>
          <a:noFill/>
          <a:ln>
            <a:noFill/>
          </a:ln>
          <a:extLst>
            <a:ext uri="{53640926-AAD7-44D8-BBD7-CCE9431645EC}">
              <a14:shadowObscured xmlns:a14="http://schemas.microsoft.com/office/drawing/2010/main"/>
            </a:ext>
          </a:extLst>
        </p:spPr>
      </p:pic>
      <p:sp>
        <p:nvSpPr>
          <p:cNvPr id="8" name="ZoneTexte 7"/>
          <p:cNvSpPr txBox="1"/>
          <p:nvPr/>
        </p:nvSpPr>
        <p:spPr>
          <a:xfrm>
            <a:off x="3635802" y="5186698"/>
            <a:ext cx="5279366" cy="307777"/>
          </a:xfrm>
          <a:prstGeom prst="rect">
            <a:avLst/>
          </a:prstGeom>
          <a:noFill/>
        </p:spPr>
        <p:txBody>
          <a:bodyPr wrap="square" rtlCol="0">
            <a:spAutoFit/>
          </a:bodyPr>
          <a:lstStyle/>
          <a:p>
            <a:r>
              <a:rPr lang="fr-BE" sz="1400" dirty="0" smtClean="0"/>
              <a:t>Graphique 2: évolution du score moyen de la FW-B entre 2006 et 2016</a:t>
            </a:r>
            <a:endParaRPr lang="fr-BE" sz="1400" dirty="0"/>
          </a:p>
        </p:txBody>
      </p:sp>
    </p:spTree>
    <p:extLst>
      <p:ext uri="{BB962C8B-B14F-4D97-AF65-F5344CB8AC3E}">
        <p14:creationId xmlns:p14="http://schemas.microsoft.com/office/powerpoint/2010/main" val="1759434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025" y="47447"/>
            <a:ext cx="10921999" cy="1214604"/>
          </a:xfrm>
        </p:spPr>
        <p:txBody>
          <a:bodyPr>
            <a:normAutofit/>
          </a:bodyPr>
          <a:lstStyle/>
          <a:p>
            <a:r>
              <a:rPr lang="fr-BE" dirty="0" smtClean="0"/>
              <a:t>Résultats</a:t>
            </a:r>
            <a:br>
              <a:rPr lang="fr-BE" dirty="0" smtClean="0"/>
            </a:br>
            <a:r>
              <a:rPr lang="fr-BE" sz="2200" i="1" dirty="0"/>
              <a:t>Z</a:t>
            </a:r>
            <a:r>
              <a:rPr lang="fr-BE" sz="2200" i="1" dirty="0" smtClean="0"/>
              <a:t>oom sur la FW-B en fonction des caractéristiques des élèves</a:t>
            </a:r>
            <a:endParaRPr lang="fr-BE" sz="2200" i="1" dirty="0"/>
          </a:p>
        </p:txBody>
      </p:sp>
      <p:graphicFrame>
        <p:nvGraphicFramePr>
          <p:cNvPr id="4" name="Espace réservé du contenu 3"/>
          <p:cNvGraphicFramePr>
            <a:graphicFrameLocks noGrp="1"/>
          </p:cNvGraphicFramePr>
          <p:nvPr>
            <p:ph idx="1"/>
            <p:extLst/>
          </p:nvPr>
        </p:nvGraphicFramePr>
        <p:xfrm>
          <a:off x="581025" y="2341646"/>
          <a:ext cx="11029950" cy="1651000"/>
        </p:xfrm>
        <a:graphic>
          <a:graphicData uri="http://schemas.openxmlformats.org/drawingml/2006/table">
            <a:tbl>
              <a:tblPr firstRow="1" bandRow="1">
                <a:tableStyleId>{5C22544A-7EE6-4342-B048-85BDC9FD1C3A}</a:tableStyleId>
              </a:tblPr>
              <a:tblGrid>
                <a:gridCol w="1838325">
                  <a:extLst>
                    <a:ext uri="{9D8B030D-6E8A-4147-A177-3AD203B41FA5}">
                      <a16:colId xmlns="" xmlns:a16="http://schemas.microsoft.com/office/drawing/2014/main" val="20000"/>
                    </a:ext>
                  </a:extLst>
                </a:gridCol>
                <a:gridCol w="1838325">
                  <a:extLst>
                    <a:ext uri="{9D8B030D-6E8A-4147-A177-3AD203B41FA5}">
                      <a16:colId xmlns="" xmlns:a16="http://schemas.microsoft.com/office/drawing/2014/main" val="20001"/>
                    </a:ext>
                  </a:extLst>
                </a:gridCol>
                <a:gridCol w="1838325">
                  <a:extLst>
                    <a:ext uri="{9D8B030D-6E8A-4147-A177-3AD203B41FA5}">
                      <a16:colId xmlns="" xmlns:a16="http://schemas.microsoft.com/office/drawing/2014/main" val="20002"/>
                    </a:ext>
                  </a:extLst>
                </a:gridCol>
                <a:gridCol w="1838325">
                  <a:extLst>
                    <a:ext uri="{9D8B030D-6E8A-4147-A177-3AD203B41FA5}">
                      <a16:colId xmlns="" xmlns:a16="http://schemas.microsoft.com/office/drawing/2014/main" val="20003"/>
                    </a:ext>
                  </a:extLst>
                </a:gridCol>
                <a:gridCol w="1838325">
                  <a:extLst>
                    <a:ext uri="{9D8B030D-6E8A-4147-A177-3AD203B41FA5}">
                      <a16:colId xmlns="" xmlns:a16="http://schemas.microsoft.com/office/drawing/2014/main" val="20004"/>
                    </a:ext>
                  </a:extLst>
                </a:gridCol>
                <a:gridCol w="1838325">
                  <a:extLst>
                    <a:ext uri="{9D8B030D-6E8A-4147-A177-3AD203B41FA5}">
                      <a16:colId xmlns="" xmlns:a16="http://schemas.microsoft.com/office/drawing/2014/main" val="20005"/>
                    </a:ext>
                  </a:extLst>
                </a:gridCol>
              </a:tblGrid>
              <a:tr h="370840">
                <a:tc gridSpan="2">
                  <a:txBody>
                    <a:bodyPr/>
                    <a:lstStyle/>
                    <a:p>
                      <a:pPr algn="ctr"/>
                      <a:r>
                        <a:rPr lang="fr-BE" dirty="0" smtClean="0">
                          <a:solidFill>
                            <a:schemeClr val="tx1"/>
                          </a:solidFill>
                        </a:rPr>
                        <a:t>Selon le genre</a:t>
                      </a:r>
                      <a:endParaRPr lang="fr-BE" dirty="0">
                        <a:solidFill>
                          <a:schemeClr val="tx1"/>
                        </a:solidFill>
                      </a:endParaRPr>
                    </a:p>
                  </a:txBody>
                  <a:tcPr anchor="ctr">
                    <a:solidFill>
                      <a:schemeClr val="accent1">
                        <a:lumMod val="20000"/>
                        <a:lumOff val="80000"/>
                      </a:schemeClr>
                    </a:solidFill>
                  </a:tcPr>
                </a:tc>
                <a:tc hMerge="1">
                  <a:txBody>
                    <a:bodyPr/>
                    <a:lstStyle/>
                    <a:p>
                      <a:endParaRPr lang="fr-BE" dirty="0"/>
                    </a:p>
                  </a:txBody>
                  <a:tcPr/>
                </a:tc>
                <a:tc gridSpan="2">
                  <a:txBody>
                    <a:bodyPr/>
                    <a:lstStyle/>
                    <a:p>
                      <a:pPr algn="ctr"/>
                      <a:r>
                        <a:rPr lang="fr-BE" dirty="0" smtClean="0">
                          <a:solidFill>
                            <a:schemeClr val="tx1"/>
                          </a:solidFill>
                        </a:rPr>
                        <a:t>Selon le retard</a:t>
                      </a:r>
                      <a:r>
                        <a:rPr lang="fr-BE" baseline="0" dirty="0" smtClean="0">
                          <a:solidFill>
                            <a:schemeClr val="tx1"/>
                          </a:solidFill>
                        </a:rPr>
                        <a:t> scolaire</a:t>
                      </a:r>
                      <a:endParaRPr lang="fr-BE" dirty="0">
                        <a:solidFill>
                          <a:schemeClr val="tx1"/>
                        </a:solidFill>
                      </a:endParaRPr>
                    </a:p>
                  </a:txBody>
                  <a:tcPr anchor="ctr">
                    <a:solidFill>
                      <a:schemeClr val="accent5">
                        <a:lumMod val="40000"/>
                        <a:lumOff val="60000"/>
                      </a:schemeClr>
                    </a:solidFill>
                  </a:tcPr>
                </a:tc>
                <a:tc hMerge="1">
                  <a:txBody>
                    <a:bodyPr/>
                    <a:lstStyle/>
                    <a:p>
                      <a:endParaRPr lang="fr-BE" dirty="0"/>
                    </a:p>
                  </a:txBody>
                  <a:tcPr/>
                </a:tc>
                <a:tc gridSpan="2">
                  <a:txBody>
                    <a:bodyPr/>
                    <a:lstStyle/>
                    <a:p>
                      <a:pPr algn="ctr"/>
                      <a:r>
                        <a:rPr lang="fr-BE" dirty="0" smtClean="0">
                          <a:solidFill>
                            <a:schemeClr val="tx1"/>
                          </a:solidFill>
                        </a:rPr>
                        <a:t>Selon l’origine sociale et culturelle</a:t>
                      </a:r>
                      <a:endParaRPr lang="fr-BE" dirty="0">
                        <a:solidFill>
                          <a:schemeClr val="tx1"/>
                        </a:solidFill>
                      </a:endParaRPr>
                    </a:p>
                  </a:txBody>
                  <a:tcPr anchor="ctr">
                    <a:solidFill>
                      <a:schemeClr val="accent2">
                        <a:lumMod val="20000"/>
                        <a:lumOff val="80000"/>
                      </a:schemeClr>
                    </a:solidFill>
                  </a:tcPr>
                </a:tc>
                <a:tc hMerge="1">
                  <a:txBody>
                    <a:bodyPr/>
                    <a:lstStyle/>
                    <a:p>
                      <a:endParaRPr lang="fr-BE" dirty="0"/>
                    </a:p>
                  </a:txBody>
                  <a:tcPr/>
                </a:tc>
                <a:extLst>
                  <a:ext uri="{0D108BD9-81ED-4DB2-BD59-A6C34878D82A}">
                    <a16:rowId xmlns="" xmlns:a16="http://schemas.microsoft.com/office/drawing/2014/main" val="10000"/>
                  </a:ext>
                </a:extLst>
              </a:tr>
              <a:tr h="370840">
                <a:tc>
                  <a:txBody>
                    <a:bodyPr/>
                    <a:lstStyle/>
                    <a:p>
                      <a:pPr algn="ctr"/>
                      <a:r>
                        <a:rPr lang="fr-BE" dirty="0" smtClean="0"/>
                        <a:t>Garçons</a:t>
                      </a:r>
                      <a:endParaRPr lang="fr-BE" dirty="0"/>
                    </a:p>
                  </a:txBody>
                  <a:tcPr>
                    <a:solidFill>
                      <a:schemeClr val="accent1">
                        <a:lumMod val="20000"/>
                        <a:lumOff val="80000"/>
                      </a:schemeClr>
                    </a:solidFill>
                  </a:tcPr>
                </a:tc>
                <a:tc>
                  <a:txBody>
                    <a:bodyPr/>
                    <a:lstStyle/>
                    <a:p>
                      <a:pPr algn="ctr"/>
                      <a:r>
                        <a:rPr lang="fr-BE" dirty="0" smtClean="0"/>
                        <a:t>492 (3.4)</a:t>
                      </a:r>
                      <a:endParaRPr lang="fr-BE" dirty="0"/>
                    </a:p>
                  </a:txBody>
                  <a:tcPr>
                    <a:solidFill>
                      <a:schemeClr val="accent1">
                        <a:lumMod val="20000"/>
                        <a:lumOff val="80000"/>
                      </a:schemeClr>
                    </a:solidFill>
                  </a:tcPr>
                </a:tc>
                <a:tc>
                  <a:txBody>
                    <a:bodyPr/>
                    <a:lstStyle/>
                    <a:p>
                      <a:pPr algn="ctr"/>
                      <a:r>
                        <a:rPr lang="fr-BE" dirty="0" smtClean="0"/>
                        <a:t>À l’heure (86%)</a:t>
                      </a:r>
                      <a:endParaRPr lang="fr-BE" dirty="0"/>
                    </a:p>
                  </a:txBody>
                  <a:tcPr>
                    <a:solidFill>
                      <a:schemeClr val="accent5">
                        <a:lumMod val="40000"/>
                        <a:lumOff val="60000"/>
                      </a:schemeClr>
                    </a:solidFill>
                  </a:tcPr>
                </a:tc>
                <a:tc>
                  <a:txBody>
                    <a:bodyPr/>
                    <a:lstStyle/>
                    <a:p>
                      <a:pPr algn="ctr"/>
                      <a:r>
                        <a:rPr lang="fr-BE" dirty="0" smtClean="0"/>
                        <a:t>506 (2.4)</a:t>
                      </a:r>
                      <a:endParaRPr lang="fr-BE" dirty="0"/>
                    </a:p>
                  </a:txBody>
                  <a:tcPr>
                    <a:solidFill>
                      <a:schemeClr val="accent5">
                        <a:lumMod val="40000"/>
                        <a:lumOff val="60000"/>
                      </a:schemeClr>
                    </a:solidFill>
                  </a:tcPr>
                </a:tc>
                <a:tc>
                  <a:txBody>
                    <a:bodyPr/>
                    <a:lstStyle/>
                    <a:p>
                      <a:pPr algn="ctr"/>
                      <a:r>
                        <a:rPr lang="fr-BE" dirty="0" smtClean="0"/>
                        <a:t>25% d’élèves les</a:t>
                      </a:r>
                      <a:r>
                        <a:rPr lang="fr-BE" baseline="0" dirty="0" smtClean="0"/>
                        <a:t> plus favorisés</a:t>
                      </a:r>
                      <a:endParaRPr lang="fr-BE" dirty="0"/>
                    </a:p>
                  </a:txBody>
                  <a:tcPr>
                    <a:solidFill>
                      <a:schemeClr val="accent2">
                        <a:lumMod val="20000"/>
                        <a:lumOff val="80000"/>
                      </a:schemeClr>
                    </a:solidFill>
                  </a:tcPr>
                </a:tc>
                <a:tc>
                  <a:txBody>
                    <a:bodyPr/>
                    <a:lstStyle/>
                    <a:p>
                      <a:pPr algn="ctr"/>
                      <a:r>
                        <a:rPr lang="fr-BE" dirty="0" smtClean="0"/>
                        <a:t>542 (2.5)</a:t>
                      </a:r>
                      <a:endParaRPr lang="fr-BE" dirty="0"/>
                    </a:p>
                  </a:txBody>
                  <a:tcPr>
                    <a:solidFill>
                      <a:schemeClr val="accent2">
                        <a:lumMod val="20000"/>
                        <a:lumOff val="80000"/>
                      </a:schemeClr>
                    </a:solidFill>
                  </a:tcPr>
                </a:tc>
                <a:extLst>
                  <a:ext uri="{0D108BD9-81ED-4DB2-BD59-A6C34878D82A}">
                    <a16:rowId xmlns="" xmlns:a16="http://schemas.microsoft.com/office/drawing/2014/main" val="10001"/>
                  </a:ext>
                </a:extLst>
              </a:tr>
              <a:tr h="370840">
                <a:tc>
                  <a:txBody>
                    <a:bodyPr/>
                    <a:lstStyle/>
                    <a:p>
                      <a:pPr algn="ctr"/>
                      <a:r>
                        <a:rPr lang="fr-BE" dirty="0" smtClean="0"/>
                        <a:t>Filles</a:t>
                      </a:r>
                      <a:endParaRPr lang="fr-BE" dirty="0"/>
                    </a:p>
                  </a:txBody>
                  <a:tcPr>
                    <a:solidFill>
                      <a:schemeClr val="accent1">
                        <a:lumMod val="20000"/>
                        <a:lumOff val="80000"/>
                      </a:schemeClr>
                    </a:solidFill>
                  </a:tcPr>
                </a:tc>
                <a:tc>
                  <a:txBody>
                    <a:bodyPr/>
                    <a:lstStyle/>
                    <a:p>
                      <a:pPr algn="ctr"/>
                      <a:r>
                        <a:rPr lang="fr-BE" dirty="0" smtClean="0"/>
                        <a:t>503 (2.5)</a:t>
                      </a:r>
                      <a:endParaRPr lang="fr-BE" dirty="0"/>
                    </a:p>
                  </a:txBody>
                  <a:tcPr>
                    <a:solidFill>
                      <a:schemeClr val="accent1">
                        <a:lumMod val="20000"/>
                        <a:lumOff val="80000"/>
                      </a:schemeClr>
                    </a:solidFill>
                  </a:tcPr>
                </a:tc>
                <a:tc>
                  <a:txBody>
                    <a:bodyPr/>
                    <a:lstStyle/>
                    <a:p>
                      <a:pPr algn="ctr"/>
                      <a:r>
                        <a:rPr lang="fr-BE" dirty="0" smtClean="0"/>
                        <a:t>En retard (14%)</a:t>
                      </a:r>
                      <a:endParaRPr lang="fr-BE" dirty="0"/>
                    </a:p>
                  </a:txBody>
                  <a:tcPr>
                    <a:solidFill>
                      <a:schemeClr val="accent5">
                        <a:lumMod val="40000"/>
                        <a:lumOff val="60000"/>
                      </a:schemeClr>
                    </a:solidFill>
                  </a:tcPr>
                </a:tc>
                <a:tc>
                  <a:txBody>
                    <a:bodyPr/>
                    <a:lstStyle/>
                    <a:p>
                      <a:pPr algn="ctr"/>
                      <a:r>
                        <a:rPr lang="fr-BE" dirty="0" smtClean="0"/>
                        <a:t>445 (5.6)</a:t>
                      </a:r>
                      <a:endParaRPr lang="fr-BE" dirty="0"/>
                    </a:p>
                  </a:txBody>
                  <a:tcPr>
                    <a:solidFill>
                      <a:schemeClr val="accent5">
                        <a:lumMod val="40000"/>
                        <a:lumOff val="60000"/>
                      </a:schemeClr>
                    </a:solidFill>
                  </a:tcPr>
                </a:tc>
                <a:tc>
                  <a:txBody>
                    <a:bodyPr/>
                    <a:lstStyle/>
                    <a:p>
                      <a:pPr algn="ctr"/>
                      <a:r>
                        <a:rPr lang="fr-BE" dirty="0" smtClean="0"/>
                        <a:t>25%</a:t>
                      </a:r>
                      <a:r>
                        <a:rPr lang="fr-BE" baseline="0" dirty="0" smtClean="0"/>
                        <a:t> d’élèves les moins favorisés</a:t>
                      </a:r>
                      <a:endParaRPr lang="fr-BE" dirty="0"/>
                    </a:p>
                  </a:txBody>
                  <a:tcPr>
                    <a:solidFill>
                      <a:schemeClr val="accent2">
                        <a:lumMod val="20000"/>
                        <a:lumOff val="80000"/>
                      </a:schemeClr>
                    </a:solidFill>
                  </a:tcPr>
                </a:tc>
                <a:tc>
                  <a:txBody>
                    <a:bodyPr/>
                    <a:lstStyle/>
                    <a:p>
                      <a:pPr algn="ctr"/>
                      <a:r>
                        <a:rPr lang="fr-BE" dirty="0" smtClean="0"/>
                        <a:t>455 (2.5)</a:t>
                      </a:r>
                      <a:endParaRPr lang="fr-BE" dirty="0"/>
                    </a:p>
                  </a:txBody>
                  <a:tcPr>
                    <a:solidFill>
                      <a:schemeClr val="accent2">
                        <a:lumMod val="20000"/>
                        <a:lumOff val="80000"/>
                      </a:schemeClr>
                    </a:solidFill>
                  </a:tcPr>
                </a:tc>
                <a:extLst>
                  <a:ext uri="{0D108BD9-81ED-4DB2-BD59-A6C34878D82A}">
                    <a16:rowId xmlns="" xmlns:a16="http://schemas.microsoft.com/office/drawing/2014/main" val="10002"/>
                  </a:ext>
                </a:extLst>
              </a:tr>
            </a:tbl>
          </a:graphicData>
        </a:graphic>
      </p:graphicFrame>
      <p:sp>
        <p:nvSpPr>
          <p:cNvPr id="5" name="ZoneTexte 4"/>
          <p:cNvSpPr txBox="1"/>
          <p:nvPr/>
        </p:nvSpPr>
        <p:spPr>
          <a:xfrm>
            <a:off x="1395663" y="4764505"/>
            <a:ext cx="9400673" cy="707886"/>
          </a:xfrm>
          <a:prstGeom prst="rect">
            <a:avLst/>
          </a:prstGeom>
          <a:noFill/>
        </p:spPr>
        <p:txBody>
          <a:bodyPr wrap="square" rtlCol="0">
            <a:spAutoFit/>
          </a:bodyPr>
          <a:lstStyle/>
          <a:p>
            <a:pPr algn="ctr" defTabSz="457200"/>
            <a:r>
              <a:rPr lang="fr-BE" sz="2000" dirty="0">
                <a:solidFill>
                  <a:srgbClr val="000000"/>
                </a:solidFill>
              </a:rPr>
              <a:t>Différences importantes selon l’origine sociale et culturelle, le retard scolaire et, dans une moindre mesure, selon le genre. </a:t>
            </a:r>
          </a:p>
        </p:txBody>
      </p:sp>
      <p:sp>
        <p:nvSpPr>
          <p:cNvPr id="8" name="ZoneTexte 7"/>
          <p:cNvSpPr txBox="1"/>
          <p:nvPr/>
        </p:nvSpPr>
        <p:spPr>
          <a:xfrm>
            <a:off x="710565" y="4010827"/>
            <a:ext cx="11029783" cy="307777"/>
          </a:xfrm>
          <a:prstGeom prst="rect">
            <a:avLst/>
          </a:prstGeom>
          <a:noFill/>
        </p:spPr>
        <p:txBody>
          <a:bodyPr wrap="square" rtlCol="0">
            <a:spAutoFit/>
          </a:bodyPr>
          <a:lstStyle/>
          <a:p>
            <a:pPr defTabSz="457200"/>
            <a:r>
              <a:rPr lang="fr-BE" sz="1400" dirty="0">
                <a:solidFill>
                  <a:srgbClr val="000000"/>
                </a:solidFill>
              </a:rPr>
              <a:t>Tableau 2: résultat moyen des élèves selon différentes caractéristiques individuelles</a:t>
            </a:r>
          </a:p>
        </p:txBody>
      </p:sp>
    </p:spTree>
    <p:extLst>
      <p:ext uri="{BB962C8B-B14F-4D97-AF65-F5344CB8AC3E}">
        <p14:creationId xmlns:p14="http://schemas.microsoft.com/office/powerpoint/2010/main" val="200191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880461" y="170285"/>
            <a:ext cx="10688638" cy="1120775"/>
          </a:xfrm>
        </p:spPr>
        <p:txBody>
          <a:bodyPr>
            <a:normAutofit/>
          </a:bodyPr>
          <a:lstStyle/>
          <a:p>
            <a:r>
              <a:rPr lang="fr-BE" dirty="0" smtClean="0"/>
              <a:t>Résultats</a:t>
            </a:r>
            <a:br>
              <a:rPr lang="fr-BE" dirty="0" smtClean="0"/>
            </a:br>
            <a:r>
              <a:rPr lang="fr-BE" sz="2400" i="1" dirty="0"/>
              <a:t>L</a:t>
            </a:r>
            <a:r>
              <a:rPr lang="fr-BE" sz="2400" i="1" dirty="0" smtClean="0"/>
              <a:t>es niveaux de compétences</a:t>
            </a:r>
            <a:endParaRPr lang="fr-BE" sz="2400" i="1" dirty="0"/>
          </a:p>
        </p:txBody>
      </p:sp>
      <p:sp>
        <p:nvSpPr>
          <p:cNvPr id="3" name="Espace réservé du contenu 2"/>
          <p:cNvSpPr>
            <a:spLocks noGrp="1"/>
          </p:cNvSpPr>
          <p:nvPr>
            <p:ph idx="4294967295"/>
          </p:nvPr>
        </p:nvSpPr>
        <p:spPr>
          <a:xfrm>
            <a:off x="880461" y="1580939"/>
            <a:ext cx="11029950" cy="898525"/>
          </a:xfrm>
        </p:spPr>
        <p:txBody>
          <a:bodyPr/>
          <a:lstStyle/>
          <a:p>
            <a:r>
              <a:rPr lang="fr-BE" dirty="0" smtClean="0"/>
              <a:t>Échelle de compétences en 4 niveaux établie sur la base des processus de compréhension </a:t>
            </a:r>
            <a:r>
              <a:rPr lang="fr-BE" u="sng" dirty="0" smtClean="0"/>
              <a:t>et</a:t>
            </a:r>
            <a:r>
              <a:rPr lang="fr-BE" dirty="0" smtClean="0"/>
              <a:t> des types de textes:</a:t>
            </a:r>
          </a:p>
          <a:p>
            <a:pPr marL="0" indent="0">
              <a:buNone/>
            </a:pPr>
            <a:endParaRPr lang="fr-BE" dirty="0"/>
          </a:p>
        </p:txBody>
      </p:sp>
      <p:graphicFrame>
        <p:nvGraphicFramePr>
          <p:cNvPr id="5" name="Tableau 4"/>
          <p:cNvGraphicFramePr>
            <a:graphicFrameLocks noGrp="1"/>
          </p:cNvGraphicFramePr>
          <p:nvPr>
            <p:extLst>
              <p:ext uri="{D42A27DB-BD31-4B8C-83A1-F6EECF244321}">
                <p14:modId xmlns:p14="http://schemas.microsoft.com/office/powerpoint/2010/main" val="1107906077"/>
              </p:ext>
            </p:extLst>
          </p:nvPr>
        </p:nvGraphicFramePr>
        <p:xfrm>
          <a:off x="1627184" y="2769343"/>
          <a:ext cx="9195192" cy="2725950"/>
        </p:xfrm>
        <a:graphic>
          <a:graphicData uri="http://schemas.openxmlformats.org/drawingml/2006/table">
            <a:tbl>
              <a:tblPr firstRow="1" bandRow="1"/>
              <a:tblGrid>
                <a:gridCol w="4597596">
                  <a:extLst>
                    <a:ext uri="{9D8B030D-6E8A-4147-A177-3AD203B41FA5}">
                      <a16:colId xmlns="" xmlns:a16="http://schemas.microsoft.com/office/drawing/2014/main" val="20000"/>
                    </a:ext>
                  </a:extLst>
                </a:gridCol>
                <a:gridCol w="4597596">
                  <a:extLst>
                    <a:ext uri="{9D8B030D-6E8A-4147-A177-3AD203B41FA5}">
                      <a16:colId xmlns="" xmlns:a16="http://schemas.microsoft.com/office/drawing/2014/main" val="20001"/>
                    </a:ext>
                  </a:extLst>
                </a:gridCol>
              </a:tblGrid>
              <a:tr h="54519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BE" dirty="0" smtClean="0">
                          <a:solidFill>
                            <a:schemeClr val="tx1"/>
                          </a:solidFill>
                        </a:rPr>
                        <a:t>Niveaux de compétences</a:t>
                      </a:r>
                      <a:endParaRPr lang="fr-BE"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D582C">
                        <a:lumMod val="20000"/>
                        <a:lumOff val="80000"/>
                      </a:srgbClr>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fr-BE" dirty="0" smtClean="0">
                          <a:solidFill>
                            <a:schemeClr val="tx1"/>
                          </a:solidFill>
                        </a:rPr>
                        <a:t>Moyenne globale</a:t>
                      </a:r>
                      <a:endParaRPr lang="fr-BE" dirty="0">
                        <a:solidFill>
                          <a:schemeClr val="tx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BD582C">
                        <a:lumMod val="20000"/>
                        <a:lumOff val="80000"/>
                      </a:srgbClr>
                    </a:solidFill>
                  </a:tcPr>
                </a:tc>
                <a:extLst>
                  <a:ext uri="{0D108BD9-81ED-4DB2-BD59-A6C34878D82A}">
                    <a16:rowId xmlns="" xmlns:a16="http://schemas.microsoft.com/office/drawing/2014/main" val="10000"/>
                  </a:ext>
                </a:extLst>
              </a:tr>
              <a:tr h="5451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BE" dirty="0" smtClean="0"/>
                        <a:t>Niveau 1</a:t>
                      </a:r>
                      <a:endParaRPr lang="fr-B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lumMod val="60000"/>
                        <a:lumOff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BE" dirty="0" smtClean="0"/>
                        <a:t>Compris entre 400 et 475</a:t>
                      </a:r>
                      <a:endParaRPr lang="fr-BE"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48312">
                        <a:lumMod val="60000"/>
                        <a:lumOff val="40000"/>
                      </a:srgbClr>
                    </a:solidFill>
                  </a:tcPr>
                </a:tc>
                <a:extLst>
                  <a:ext uri="{0D108BD9-81ED-4DB2-BD59-A6C34878D82A}">
                    <a16:rowId xmlns="" xmlns:a16="http://schemas.microsoft.com/office/drawing/2014/main" val="10001"/>
                  </a:ext>
                </a:extLst>
              </a:tr>
              <a:tr h="5451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BE" dirty="0" smtClean="0"/>
                        <a:t>Niveau 2</a:t>
                      </a:r>
                      <a:endParaRPr lang="fr-B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BE" dirty="0" smtClean="0"/>
                        <a:t>Compris entre 476 et 550</a:t>
                      </a:r>
                      <a:endParaRPr lang="fr-B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2D050"/>
                    </a:solidFill>
                  </a:tcPr>
                </a:tc>
                <a:extLst>
                  <a:ext uri="{0D108BD9-81ED-4DB2-BD59-A6C34878D82A}">
                    <a16:rowId xmlns="" xmlns:a16="http://schemas.microsoft.com/office/drawing/2014/main" val="10002"/>
                  </a:ext>
                </a:extLst>
              </a:tr>
              <a:tr h="5451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BE" dirty="0" smtClean="0"/>
                        <a:t>Niveau 3</a:t>
                      </a:r>
                      <a:endParaRPr lang="fr-B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DEA">
                        <a:lumMod val="5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BE" dirty="0" smtClean="0"/>
                        <a:t>Compris entre 551 et 625</a:t>
                      </a:r>
                      <a:endParaRPr lang="fr-B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DEA">
                        <a:lumMod val="50000"/>
                      </a:srgbClr>
                    </a:solidFill>
                  </a:tcPr>
                </a:tc>
                <a:extLst>
                  <a:ext uri="{0D108BD9-81ED-4DB2-BD59-A6C34878D82A}">
                    <a16:rowId xmlns="" xmlns:a16="http://schemas.microsoft.com/office/drawing/2014/main" val="10003"/>
                  </a:ext>
                </a:extLst>
              </a:tr>
              <a:tr h="54519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BE" dirty="0" smtClean="0"/>
                        <a:t>Niveau 4</a:t>
                      </a:r>
                      <a:endParaRPr lang="fr-B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DEA"/>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fr-BE" dirty="0" smtClean="0"/>
                        <a:t>Supérieur</a:t>
                      </a:r>
                      <a:r>
                        <a:rPr lang="fr-BE" baseline="0" dirty="0" smtClean="0"/>
                        <a:t> à 625</a:t>
                      </a:r>
                      <a:endParaRPr lang="fr-BE"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DDEA"/>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093317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p:cNvGrpSpPr/>
          <p:nvPr/>
        </p:nvGrpSpPr>
        <p:grpSpPr>
          <a:xfrm>
            <a:off x="1544648" y="481540"/>
            <a:ext cx="9116353" cy="1181100"/>
            <a:chOff x="35496" y="620688"/>
            <a:chExt cx="9116353" cy="1181100"/>
          </a:xfrm>
        </p:grpSpPr>
        <p:sp>
          <p:nvSpPr>
            <p:cNvPr id="3" name="Rectangle 2"/>
            <p:cNvSpPr/>
            <p:nvPr/>
          </p:nvSpPr>
          <p:spPr>
            <a:xfrm>
              <a:off x="35496" y="620688"/>
              <a:ext cx="108012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BE" b="1" dirty="0">
                  <a:solidFill>
                    <a:srgbClr val="637052"/>
                  </a:solidFill>
                </a:rPr>
                <a:t>En FW-B</a:t>
              </a:r>
            </a:p>
          </p:txBody>
        </p:sp>
        <p:pic>
          <p:nvPicPr>
            <p:cNvPr id="5" name="Image 4"/>
            <p:cNvPicPr>
              <a:picLocks noChangeAspect="1"/>
            </p:cNvPicPr>
            <p:nvPr/>
          </p:nvPicPr>
          <p:blipFill>
            <a:blip r:embed="rId3"/>
            <a:stretch>
              <a:fillRect/>
            </a:stretch>
          </p:blipFill>
          <p:spPr>
            <a:xfrm>
              <a:off x="1446124" y="620688"/>
              <a:ext cx="7705725" cy="1181100"/>
            </a:xfrm>
            <a:prstGeom prst="rect">
              <a:avLst/>
            </a:prstGeom>
          </p:spPr>
        </p:pic>
      </p:grpSp>
      <p:grpSp>
        <p:nvGrpSpPr>
          <p:cNvPr id="12" name="Groupe 11"/>
          <p:cNvGrpSpPr/>
          <p:nvPr/>
        </p:nvGrpSpPr>
        <p:grpSpPr>
          <a:xfrm>
            <a:off x="1522115" y="5106702"/>
            <a:ext cx="9145885" cy="1181100"/>
            <a:chOff x="-1885" y="5106702"/>
            <a:chExt cx="9145885" cy="1181100"/>
          </a:xfrm>
        </p:grpSpPr>
        <p:pic>
          <p:nvPicPr>
            <p:cNvPr id="2" name="Image 1"/>
            <p:cNvPicPr>
              <a:picLocks noChangeAspect="1"/>
            </p:cNvPicPr>
            <p:nvPr/>
          </p:nvPicPr>
          <p:blipFill>
            <a:blip r:embed="rId3"/>
            <a:stretch>
              <a:fillRect/>
            </a:stretch>
          </p:blipFill>
          <p:spPr>
            <a:xfrm>
              <a:off x="1438275" y="5106702"/>
              <a:ext cx="7705725" cy="1181100"/>
            </a:xfrm>
            <a:prstGeom prst="rect">
              <a:avLst/>
            </a:prstGeom>
          </p:spPr>
        </p:pic>
        <p:sp>
          <p:nvSpPr>
            <p:cNvPr id="4" name="Rectangle 3"/>
            <p:cNvSpPr/>
            <p:nvPr/>
          </p:nvSpPr>
          <p:spPr>
            <a:xfrm>
              <a:off x="-1885" y="5301208"/>
              <a:ext cx="1080120"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BE" b="1" dirty="0">
                  <a:solidFill>
                    <a:srgbClr val="637052"/>
                  </a:solidFill>
                </a:rPr>
                <a:t>Autres pays UE</a:t>
              </a:r>
            </a:p>
          </p:txBody>
        </p:sp>
        <p:sp>
          <p:nvSpPr>
            <p:cNvPr id="6" name="Rectangle 5"/>
            <p:cNvSpPr/>
            <p:nvPr/>
          </p:nvSpPr>
          <p:spPr>
            <a:xfrm>
              <a:off x="1438275" y="5877272"/>
              <a:ext cx="253405"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BE" dirty="0">
                  <a:solidFill>
                    <a:srgbClr val="000000"/>
                  </a:solidFill>
                </a:rPr>
                <a:t>3</a:t>
              </a:r>
            </a:p>
          </p:txBody>
        </p:sp>
        <p:sp>
          <p:nvSpPr>
            <p:cNvPr id="7" name="Rectangle 6"/>
            <p:cNvSpPr/>
            <p:nvPr/>
          </p:nvSpPr>
          <p:spPr>
            <a:xfrm>
              <a:off x="2321086" y="5949280"/>
              <a:ext cx="738746"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BE" dirty="0">
                  <a:solidFill>
                    <a:srgbClr val="000000"/>
                  </a:solidFill>
                </a:rPr>
                <a:t>13%</a:t>
              </a:r>
            </a:p>
          </p:txBody>
        </p:sp>
        <p:sp>
          <p:nvSpPr>
            <p:cNvPr id="8" name="Rectangle 7"/>
            <p:cNvSpPr/>
            <p:nvPr/>
          </p:nvSpPr>
          <p:spPr>
            <a:xfrm>
              <a:off x="3899263" y="5949280"/>
              <a:ext cx="672737"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BE" dirty="0">
                  <a:solidFill>
                    <a:srgbClr val="000000"/>
                  </a:solidFill>
                </a:rPr>
                <a:t>34%</a:t>
              </a:r>
            </a:p>
          </p:txBody>
        </p:sp>
        <p:sp>
          <p:nvSpPr>
            <p:cNvPr id="9" name="Rectangle 8"/>
            <p:cNvSpPr/>
            <p:nvPr/>
          </p:nvSpPr>
          <p:spPr>
            <a:xfrm>
              <a:off x="5940152" y="5949280"/>
              <a:ext cx="66078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BE" b="1" dirty="0">
                  <a:solidFill>
                    <a:srgbClr val="C00000"/>
                  </a:solidFill>
                </a:rPr>
                <a:t>39%</a:t>
              </a:r>
            </a:p>
          </p:txBody>
        </p:sp>
        <p:sp>
          <p:nvSpPr>
            <p:cNvPr id="10" name="Rectangle 9"/>
            <p:cNvSpPr/>
            <p:nvPr/>
          </p:nvSpPr>
          <p:spPr>
            <a:xfrm>
              <a:off x="8041100" y="5949280"/>
              <a:ext cx="8513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fr-BE" dirty="0">
                  <a:solidFill>
                    <a:srgbClr val="000000"/>
                  </a:solidFill>
                </a:rPr>
                <a:t>11%</a:t>
              </a:r>
            </a:p>
          </p:txBody>
        </p:sp>
      </p:grpSp>
      <p:graphicFrame>
        <p:nvGraphicFramePr>
          <p:cNvPr id="18" name="Diagramme 17"/>
          <p:cNvGraphicFramePr/>
          <p:nvPr>
            <p:extLst/>
          </p:nvPr>
        </p:nvGraphicFramePr>
        <p:xfrm>
          <a:off x="3575720" y="1662640"/>
          <a:ext cx="6984776" cy="3439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Flèche vers le bas 14"/>
          <p:cNvSpPr/>
          <p:nvPr/>
        </p:nvSpPr>
        <p:spPr>
          <a:xfrm>
            <a:off x="7604703" y="4568819"/>
            <a:ext cx="379686" cy="487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BE">
              <a:solidFill>
                <a:prstClr val="white"/>
              </a:solidFill>
            </a:endParaRPr>
          </a:p>
        </p:txBody>
      </p:sp>
      <p:sp>
        <p:nvSpPr>
          <p:cNvPr id="17" name="Flèche vers le bas 16"/>
          <p:cNvSpPr/>
          <p:nvPr/>
        </p:nvSpPr>
        <p:spPr>
          <a:xfrm>
            <a:off x="5569788" y="142629"/>
            <a:ext cx="379686" cy="4873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BE">
              <a:solidFill>
                <a:prstClr val="white"/>
              </a:solidFill>
            </a:endParaRPr>
          </a:p>
        </p:txBody>
      </p:sp>
    </p:spTree>
    <p:extLst>
      <p:ext uri="{BB962C8B-B14F-4D97-AF65-F5344CB8AC3E}">
        <p14:creationId xmlns:p14="http://schemas.microsoft.com/office/powerpoint/2010/main" val="2861970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2_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3_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5.xml><?xml version="1.0" encoding="utf-8"?>
<a:theme xmlns:a="http://schemas.openxmlformats.org/drawingml/2006/main" name="6_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7_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46</TotalTime>
  <Words>1760</Words>
  <Application>Microsoft Office PowerPoint</Application>
  <PresentationFormat>Grand écran</PresentationFormat>
  <Paragraphs>389</Paragraphs>
  <Slides>25</Slides>
  <Notes>14</Notes>
  <HiddenSlides>10</HiddenSlides>
  <MMClips>0</MMClips>
  <ScaleCrop>false</ScaleCrop>
  <HeadingPairs>
    <vt:vector size="6" baseType="variant">
      <vt:variant>
        <vt:lpstr>Polices utilisées</vt:lpstr>
      </vt:variant>
      <vt:variant>
        <vt:i4>5</vt:i4>
      </vt:variant>
      <vt:variant>
        <vt:lpstr>Thème</vt:lpstr>
      </vt:variant>
      <vt:variant>
        <vt:i4>6</vt:i4>
      </vt:variant>
      <vt:variant>
        <vt:lpstr>Titres des diapositives</vt:lpstr>
      </vt:variant>
      <vt:variant>
        <vt:i4>25</vt:i4>
      </vt:variant>
    </vt:vector>
  </HeadingPairs>
  <TitlesOfParts>
    <vt:vector size="36" baseType="lpstr">
      <vt:lpstr>Arial</vt:lpstr>
      <vt:lpstr>Calibri</vt:lpstr>
      <vt:lpstr>Calibri Light</vt:lpstr>
      <vt:lpstr>Times New Roman</vt:lpstr>
      <vt:lpstr>Wingdings</vt:lpstr>
      <vt:lpstr>Rétrospective</vt:lpstr>
      <vt:lpstr>2_Rétrospective</vt:lpstr>
      <vt:lpstr>1_Rétrospective</vt:lpstr>
      <vt:lpstr>3_Rétrospective</vt:lpstr>
      <vt:lpstr>6_Rétrospective</vt:lpstr>
      <vt:lpstr>7_Rétrospective</vt:lpstr>
      <vt:lpstr>Résultats de l’enquête PIRLS 2016</vt:lpstr>
      <vt:lpstr>L’évaluation de la compréhension de l’écrit dans Pirls…</vt:lpstr>
      <vt:lpstr>Échantillon de la FWB</vt:lpstr>
      <vt:lpstr>Population de référence</vt:lpstr>
      <vt:lpstr>Présentation PowerPoint</vt:lpstr>
      <vt:lpstr>Présentation PowerPoint</vt:lpstr>
      <vt:lpstr>Résultats Zoom sur la FW-B en fonction des caractéristiques des élèves</vt:lpstr>
      <vt:lpstr>Résultats Les niveaux de compétences</vt:lpstr>
      <vt:lpstr>Présentation PowerPoint</vt:lpstr>
      <vt:lpstr>Résultats les niveaux de compétences</vt:lpstr>
      <vt:lpstr>Présentation PowerPoint</vt:lpstr>
      <vt:lpstr>Les pratiques de classe</vt:lpstr>
      <vt:lpstr>Les pratiques de classe</vt:lpstr>
      <vt:lpstr>Les pratiques de classe</vt:lpstr>
      <vt:lpstr>Les pratiques de classe</vt:lpstr>
      <vt:lpstr>Les pratiques de classe</vt:lpstr>
      <vt:lpstr>Les TIC dans l’enseignement de la lecture</vt:lpstr>
      <vt:lpstr>Le modèle de Guthrie et Wigfield (2018) comme référence</vt:lpstr>
      <vt:lpstr>Différences garçons/filles</vt:lpstr>
      <vt:lpstr>Formation des enseignants</vt:lpstr>
      <vt:lpstr>En synthèse</vt:lpstr>
      <vt:lpstr>Pistes d’explication</vt:lpstr>
      <vt:lpstr>1. Les spécificités de l’enseignement de la compréhension en FW-B  </vt:lpstr>
      <vt:lpstr>2. Les spécificités de l’enseignement de la production écrite en FW-B  </vt:lpstr>
      <vt:lpstr>  </vt:lpstr>
    </vt:vector>
  </TitlesOfParts>
  <Company>PRIMINFO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de l’enquête PIRLS 2016</dc:title>
  <dc:creator>Virginie Dupont</dc:creator>
  <cp:lastModifiedBy>LEURQUIN Valentine</cp:lastModifiedBy>
  <cp:revision>9</cp:revision>
  <cp:lastPrinted>2018-11-19T10:56:45Z</cp:lastPrinted>
  <dcterms:created xsi:type="dcterms:W3CDTF">2018-11-08T13:21:42Z</dcterms:created>
  <dcterms:modified xsi:type="dcterms:W3CDTF">2018-11-19T10:59:40Z</dcterms:modified>
</cp:coreProperties>
</file>